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77" r:id="rId6"/>
    <p:sldId id="275" r:id="rId7"/>
    <p:sldId id="264" r:id="rId8"/>
    <p:sldId id="263" r:id="rId9"/>
    <p:sldId id="265" r:id="rId10"/>
    <p:sldId id="276" r:id="rId11"/>
    <p:sldId id="266" r:id="rId12"/>
    <p:sldId id="267" r:id="rId13"/>
    <p:sldId id="268" r:id="rId14"/>
    <p:sldId id="269" r:id="rId15"/>
    <p:sldId id="270" r:id="rId16"/>
    <p:sldId id="271" r:id="rId17"/>
    <p:sldId id="260" r:id="rId18"/>
    <p:sldId id="272" r:id="rId19"/>
    <p:sldId id="274"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2" autoAdjust="0"/>
    <p:restoredTop sz="94719" autoAdjust="0"/>
  </p:normalViewPr>
  <p:slideViewPr>
    <p:cSldViewPr snapToGrid="0">
      <p:cViewPr varScale="1">
        <p:scale>
          <a:sx n="78" d="100"/>
          <a:sy n="78" d="100"/>
        </p:scale>
        <p:origin x="2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AEFCED-1851-4905-ABE8-5119398DE18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C6D5985-CDF4-4EA3-88BF-74857BAD41FF}">
      <dgm:prSet custT="1"/>
      <dgm:spPr/>
      <dgm:t>
        <a:bodyPr/>
        <a:lstStyle/>
        <a:p>
          <a:pPr>
            <a:defRPr cap="all"/>
          </a:pPr>
          <a:r>
            <a:rPr lang="en-US" sz="1800" dirty="0"/>
            <a:t>A technique that lets you analyze the current state in order to improve the future state</a:t>
          </a:r>
        </a:p>
      </dgm:t>
    </dgm:pt>
    <dgm:pt modelId="{5306BD5B-626A-4E71-9709-1C6A223099DB}" type="parTrans" cxnId="{6B4AFBD3-19D4-4D3A-AAEA-01B61B1950CC}">
      <dgm:prSet/>
      <dgm:spPr/>
      <dgm:t>
        <a:bodyPr/>
        <a:lstStyle/>
        <a:p>
          <a:endParaRPr lang="en-US"/>
        </a:p>
      </dgm:t>
    </dgm:pt>
    <dgm:pt modelId="{893DBC60-E34E-4F72-BB10-F5410052E7E6}" type="sibTrans" cxnId="{6B4AFBD3-19D4-4D3A-AAEA-01B61B1950CC}">
      <dgm:prSet/>
      <dgm:spPr/>
      <dgm:t>
        <a:bodyPr/>
        <a:lstStyle/>
        <a:p>
          <a:endParaRPr lang="en-US"/>
        </a:p>
      </dgm:t>
    </dgm:pt>
    <dgm:pt modelId="{6DD5F9DF-40BB-4302-8AFF-A8D8ADEC4472}">
      <dgm:prSet custT="1"/>
      <dgm:spPr/>
      <dgm:t>
        <a:bodyPr/>
        <a:lstStyle/>
        <a:p>
          <a:pPr>
            <a:defRPr cap="all"/>
          </a:pPr>
          <a:r>
            <a:rPr lang="en-US" sz="1800"/>
            <a:t>A visualization tool with roots in lean engineering</a:t>
          </a:r>
        </a:p>
      </dgm:t>
    </dgm:pt>
    <dgm:pt modelId="{0EA9343D-7419-43E1-9B9E-ADC773A3F585}" type="parTrans" cxnId="{AE43A083-44C7-4C58-AD1B-6E22E622A8F6}">
      <dgm:prSet/>
      <dgm:spPr/>
      <dgm:t>
        <a:bodyPr/>
        <a:lstStyle/>
        <a:p>
          <a:endParaRPr lang="en-US"/>
        </a:p>
      </dgm:t>
    </dgm:pt>
    <dgm:pt modelId="{51FE62E7-69C0-4B96-985B-403752F0D831}" type="sibTrans" cxnId="{AE43A083-44C7-4C58-AD1B-6E22E622A8F6}">
      <dgm:prSet/>
      <dgm:spPr/>
      <dgm:t>
        <a:bodyPr/>
        <a:lstStyle/>
        <a:p>
          <a:endParaRPr lang="en-US"/>
        </a:p>
      </dgm:t>
    </dgm:pt>
    <dgm:pt modelId="{F77A2E93-305F-4EC2-A92B-A781814EE1A6}">
      <dgm:prSet custT="1"/>
      <dgm:spPr/>
      <dgm:t>
        <a:bodyPr/>
        <a:lstStyle/>
        <a:p>
          <a:pPr>
            <a:defRPr cap="all"/>
          </a:pPr>
          <a:r>
            <a:rPr lang="en-US" sz="1800" dirty="0"/>
            <a:t>A </a:t>
          </a:r>
          <a:r>
            <a:rPr lang="en-US" sz="1800" u="sng" dirty="0"/>
            <a:t>systems</a:t>
          </a:r>
          <a:r>
            <a:rPr lang="en-US" sz="1800" dirty="0"/>
            <a:t> view of your enterprise </a:t>
          </a:r>
          <a:r>
            <a:rPr lang="en-US" sz="1800" u="sng" dirty="0"/>
            <a:t>As Is </a:t>
          </a:r>
          <a:endParaRPr lang="en-US" sz="1800" dirty="0"/>
        </a:p>
      </dgm:t>
    </dgm:pt>
    <dgm:pt modelId="{1E0032A7-291E-4837-B3EF-B4E4D7022F77}" type="parTrans" cxnId="{3F13931F-5A1D-46AC-843A-9E2D2DFFBAD4}">
      <dgm:prSet/>
      <dgm:spPr/>
      <dgm:t>
        <a:bodyPr/>
        <a:lstStyle/>
        <a:p>
          <a:endParaRPr lang="en-US"/>
        </a:p>
      </dgm:t>
    </dgm:pt>
    <dgm:pt modelId="{D6DCD87A-0DB0-478A-B533-0A9E3D0AD36E}" type="sibTrans" cxnId="{3F13931F-5A1D-46AC-843A-9E2D2DFFBAD4}">
      <dgm:prSet/>
      <dgm:spPr/>
      <dgm:t>
        <a:bodyPr/>
        <a:lstStyle/>
        <a:p>
          <a:endParaRPr lang="en-US"/>
        </a:p>
      </dgm:t>
    </dgm:pt>
    <dgm:pt modelId="{66101F11-E6AB-4BC4-9A6C-3C430F4475E6}" type="pres">
      <dgm:prSet presAssocID="{B2AEFCED-1851-4905-ABE8-5119398DE18F}" presName="root" presStyleCnt="0">
        <dgm:presLayoutVars>
          <dgm:dir/>
          <dgm:resizeHandles val="exact"/>
        </dgm:presLayoutVars>
      </dgm:prSet>
      <dgm:spPr/>
    </dgm:pt>
    <dgm:pt modelId="{F99B777C-4DCC-45E1-8AB2-30603E496663}" type="pres">
      <dgm:prSet presAssocID="{EC6D5985-CDF4-4EA3-88BF-74857BAD41FF}" presName="compNode" presStyleCnt="0"/>
      <dgm:spPr/>
    </dgm:pt>
    <dgm:pt modelId="{F30B90B5-E9DE-4E59-A8B6-CCDEDAFCD76F}" type="pres">
      <dgm:prSet presAssocID="{EC6D5985-CDF4-4EA3-88BF-74857BAD41FF}" presName="iconBgRect" presStyleLbl="bgShp" presStyleIdx="0" presStyleCnt="3"/>
      <dgm:spPr>
        <a:prstGeom prst="round2DiagRect">
          <a:avLst>
            <a:gd name="adj1" fmla="val 29727"/>
            <a:gd name="adj2" fmla="val 0"/>
          </a:avLst>
        </a:prstGeom>
      </dgm:spPr>
    </dgm:pt>
    <dgm:pt modelId="{DA0AB527-DF73-4BBE-AD46-501DC8AD8F5B}" type="pres">
      <dgm:prSet presAssocID="{EC6D5985-CDF4-4EA3-88BF-74857BAD41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A890FBB-7428-4DFC-B179-785EE83B15AD}" type="pres">
      <dgm:prSet presAssocID="{EC6D5985-CDF4-4EA3-88BF-74857BAD41FF}" presName="spaceRect" presStyleCnt="0"/>
      <dgm:spPr/>
    </dgm:pt>
    <dgm:pt modelId="{713ABFF8-8EF7-4295-AC35-D9895B3B283C}" type="pres">
      <dgm:prSet presAssocID="{EC6D5985-CDF4-4EA3-88BF-74857BAD41FF}" presName="textRect" presStyleLbl="revTx" presStyleIdx="0" presStyleCnt="3">
        <dgm:presLayoutVars>
          <dgm:chMax val="1"/>
          <dgm:chPref val="1"/>
        </dgm:presLayoutVars>
      </dgm:prSet>
      <dgm:spPr/>
    </dgm:pt>
    <dgm:pt modelId="{961EC5D7-446E-47EF-8F48-DD23B3E7A90A}" type="pres">
      <dgm:prSet presAssocID="{893DBC60-E34E-4F72-BB10-F5410052E7E6}" presName="sibTrans" presStyleCnt="0"/>
      <dgm:spPr/>
    </dgm:pt>
    <dgm:pt modelId="{0B46BFD5-554E-47A4-B4D6-2EC4122FC2FE}" type="pres">
      <dgm:prSet presAssocID="{6DD5F9DF-40BB-4302-8AFF-A8D8ADEC4472}" presName="compNode" presStyleCnt="0"/>
      <dgm:spPr/>
    </dgm:pt>
    <dgm:pt modelId="{60FA7FA6-4E48-4581-95E6-C12C40DDEBF5}" type="pres">
      <dgm:prSet presAssocID="{6DD5F9DF-40BB-4302-8AFF-A8D8ADEC4472}" presName="iconBgRect" presStyleLbl="bgShp" presStyleIdx="1" presStyleCnt="3"/>
      <dgm:spPr>
        <a:prstGeom prst="round2DiagRect">
          <a:avLst>
            <a:gd name="adj1" fmla="val 29727"/>
            <a:gd name="adj2" fmla="val 0"/>
          </a:avLst>
        </a:prstGeom>
      </dgm:spPr>
    </dgm:pt>
    <dgm:pt modelId="{C73007F8-C1B3-4C3F-849A-8FE23EF2DAFB}" type="pres">
      <dgm:prSet presAssocID="{6DD5F9DF-40BB-4302-8AFF-A8D8ADEC44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dvertising"/>
        </a:ext>
      </dgm:extLst>
    </dgm:pt>
    <dgm:pt modelId="{F5C57E0D-CF5B-45C3-928D-7BFBEBD997C4}" type="pres">
      <dgm:prSet presAssocID="{6DD5F9DF-40BB-4302-8AFF-A8D8ADEC4472}" presName="spaceRect" presStyleCnt="0"/>
      <dgm:spPr/>
    </dgm:pt>
    <dgm:pt modelId="{70B0E894-229C-4AEA-A878-AC5F152069CF}" type="pres">
      <dgm:prSet presAssocID="{6DD5F9DF-40BB-4302-8AFF-A8D8ADEC4472}" presName="textRect" presStyleLbl="revTx" presStyleIdx="1" presStyleCnt="3">
        <dgm:presLayoutVars>
          <dgm:chMax val="1"/>
          <dgm:chPref val="1"/>
        </dgm:presLayoutVars>
      </dgm:prSet>
      <dgm:spPr/>
    </dgm:pt>
    <dgm:pt modelId="{FD857611-CEA3-4DAF-BDA0-C8F716409CBF}" type="pres">
      <dgm:prSet presAssocID="{51FE62E7-69C0-4B96-985B-403752F0D831}" presName="sibTrans" presStyleCnt="0"/>
      <dgm:spPr/>
    </dgm:pt>
    <dgm:pt modelId="{4E63D307-1315-43AB-AF74-5969FB9C51B5}" type="pres">
      <dgm:prSet presAssocID="{F77A2E93-305F-4EC2-A92B-A781814EE1A6}" presName="compNode" presStyleCnt="0"/>
      <dgm:spPr/>
    </dgm:pt>
    <dgm:pt modelId="{7AEAD163-44D1-4048-B2EF-5F398268F414}" type="pres">
      <dgm:prSet presAssocID="{F77A2E93-305F-4EC2-A92B-A781814EE1A6}" presName="iconBgRect" presStyleLbl="bgShp" presStyleIdx="2" presStyleCnt="3"/>
      <dgm:spPr>
        <a:prstGeom prst="round2DiagRect">
          <a:avLst>
            <a:gd name="adj1" fmla="val 29727"/>
            <a:gd name="adj2" fmla="val 0"/>
          </a:avLst>
        </a:prstGeom>
      </dgm:spPr>
    </dgm:pt>
    <dgm:pt modelId="{817C44E0-7F35-4ECC-B492-1DDEF5570839}" type="pres">
      <dgm:prSet presAssocID="{F77A2E93-305F-4EC2-A92B-A781814EE1A6}" presName="iconRect" presStyleLbl="node1" presStyleIdx="2" presStyleCnt="3" custLinFactNeighborX="7571" custLinFactNeighborY="-233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a:ext>
      </dgm:extLst>
    </dgm:pt>
    <dgm:pt modelId="{4251F774-2E85-4E34-8C4A-D6C4AF876053}" type="pres">
      <dgm:prSet presAssocID="{F77A2E93-305F-4EC2-A92B-A781814EE1A6}" presName="spaceRect" presStyleCnt="0"/>
      <dgm:spPr/>
    </dgm:pt>
    <dgm:pt modelId="{65569B81-6469-4C6F-AB99-E30C70B7AD54}" type="pres">
      <dgm:prSet presAssocID="{F77A2E93-305F-4EC2-A92B-A781814EE1A6}" presName="textRect" presStyleLbl="revTx" presStyleIdx="2" presStyleCnt="3">
        <dgm:presLayoutVars>
          <dgm:chMax val="1"/>
          <dgm:chPref val="1"/>
        </dgm:presLayoutVars>
      </dgm:prSet>
      <dgm:spPr/>
    </dgm:pt>
  </dgm:ptLst>
  <dgm:cxnLst>
    <dgm:cxn modelId="{48825311-11D8-479B-A992-2B0409F3E089}" type="presOf" srcId="{6DD5F9DF-40BB-4302-8AFF-A8D8ADEC4472}" destId="{70B0E894-229C-4AEA-A878-AC5F152069CF}" srcOrd="0" destOrd="0" presId="urn:microsoft.com/office/officeart/2018/5/layout/IconLeafLabelList"/>
    <dgm:cxn modelId="{3F13931F-5A1D-46AC-843A-9E2D2DFFBAD4}" srcId="{B2AEFCED-1851-4905-ABE8-5119398DE18F}" destId="{F77A2E93-305F-4EC2-A92B-A781814EE1A6}" srcOrd="2" destOrd="0" parTransId="{1E0032A7-291E-4837-B3EF-B4E4D7022F77}" sibTransId="{D6DCD87A-0DB0-478A-B533-0A9E3D0AD36E}"/>
    <dgm:cxn modelId="{51227D32-868D-424D-ABBB-AD971A3C4441}" type="presOf" srcId="{B2AEFCED-1851-4905-ABE8-5119398DE18F}" destId="{66101F11-E6AB-4BC4-9A6C-3C430F4475E6}" srcOrd="0" destOrd="0" presId="urn:microsoft.com/office/officeart/2018/5/layout/IconLeafLabelList"/>
    <dgm:cxn modelId="{2BD6BA57-8ADA-4FF9-8F17-5222B66AE6D0}" type="presOf" srcId="{F77A2E93-305F-4EC2-A92B-A781814EE1A6}" destId="{65569B81-6469-4C6F-AB99-E30C70B7AD54}" srcOrd="0" destOrd="0" presId="urn:microsoft.com/office/officeart/2018/5/layout/IconLeafLabelList"/>
    <dgm:cxn modelId="{AE43A083-44C7-4C58-AD1B-6E22E622A8F6}" srcId="{B2AEFCED-1851-4905-ABE8-5119398DE18F}" destId="{6DD5F9DF-40BB-4302-8AFF-A8D8ADEC4472}" srcOrd="1" destOrd="0" parTransId="{0EA9343D-7419-43E1-9B9E-ADC773A3F585}" sibTransId="{51FE62E7-69C0-4B96-985B-403752F0D831}"/>
    <dgm:cxn modelId="{22AA54AF-F6EF-4874-9877-57B76610F82F}" type="presOf" srcId="{EC6D5985-CDF4-4EA3-88BF-74857BAD41FF}" destId="{713ABFF8-8EF7-4295-AC35-D9895B3B283C}" srcOrd="0" destOrd="0" presId="urn:microsoft.com/office/officeart/2018/5/layout/IconLeafLabelList"/>
    <dgm:cxn modelId="{6B4AFBD3-19D4-4D3A-AAEA-01B61B1950CC}" srcId="{B2AEFCED-1851-4905-ABE8-5119398DE18F}" destId="{EC6D5985-CDF4-4EA3-88BF-74857BAD41FF}" srcOrd="0" destOrd="0" parTransId="{5306BD5B-626A-4E71-9709-1C6A223099DB}" sibTransId="{893DBC60-E34E-4F72-BB10-F5410052E7E6}"/>
    <dgm:cxn modelId="{602CCEC9-7CCE-4ACB-BCA2-FB6969576219}" type="presParOf" srcId="{66101F11-E6AB-4BC4-9A6C-3C430F4475E6}" destId="{F99B777C-4DCC-45E1-8AB2-30603E496663}" srcOrd="0" destOrd="0" presId="urn:microsoft.com/office/officeart/2018/5/layout/IconLeafLabelList"/>
    <dgm:cxn modelId="{A8E41BFA-2A51-4292-A7B5-B774D4684E8C}" type="presParOf" srcId="{F99B777C-4DCC-45E1-8AB2-30603E496663}" destId="{F30B90B5-E9DE-4E59-A8B6-CCDEDAFCD76F}" srcOrd="0" destOrd="0" presId="urn:microsoft.com/office/officeart/2018/5/layout/IconLeafLabelList"/>
    <dgm:cxn modelId="{1C84A153-D011-45F2-B61C-908AD369B553}" type="presParOf" srcId="{F99B777C-4DCC-45E1-8AB2-30603E496663}" destId="{DA0AB527-DF73-4BBE-AD46-501DC8AD8F5B}" srcOrd="1" destOrd="0" presId="urn:microsoft.com/office/officeart/2018/5/layout/IconLeafLabelList"/>
    <dgm:cxn modelId="{127BADA1-23EE-4597-928D-3B8EDF2F7120}" type="presParOf" srcId="{F99B777C-4DCC-45E1-8AB2-30603E496663}" destId="{8A890FBB-7428-4DFC-B179-785EE83B15AD}" srcOrd="2" destOrd="0" presId="urn:microsoft.com/office/officeart/2018/5/layout/IconLeafLabelList"/>
    <dgm:cxn modelId="{40D1AF8F-C187-4AF9-8DDB-C687DDDC31AB}" type="presParOf" srcId="{F99B777C-4DCC-45E1-8AB2-30603E496663}" destId="{713ABFF8-8EF7-4295-AC35-D9895B3B283C}" srcOrd="3" destOrd="0" presId="urn:microsoft.com/office/officeart/2018/5/layout/IconLeafLabelList"/>
    <dgm:cxn modelId="{F1540A8F-5123-4D0A-A154-6FF7FBBAB7A9}" type="presParOf" srcId="{66101F11-E6AB-4BC4-9A6C-3C430F4475E6}" destId="{961EC5D7-446E-47EF-8F48-DD23B3E7A90A}" srcOrd="1" destOrd="0" presId="urn:microsoft.com/office/officeart/2018/5/layout/IconLeafLabelList"/>
    <dgm:cxn modelId="{D545D303-1C4D-4E36-8F99-5C075860D9A3}" type="presParOf" srcId="{66101F11-E6AB-4BC4-9A6C-3C430F4475E6}" destId="{0B46BFD5-554E-47A4-B4D6-2EC4122FC2FE}" srcOrd="2" destOrd="0" presId="urn:microsoft.com/office/officeart/2018/5/layout/IconLeafLabelList"/>
    <dgm:cxn modelId="{B5545277-8C48-4B45-AA02-F4AD1810EDFD}" type="presParOf" srcId="{0B46BFD5-554E-47A4-B4D6-2EC4122FC2FE}" destId="{60FA7FA6-4E48-4581-95E6-C12C40DDEBF5}" srcOrd="0" destOrd="0" presId="urn:microsoft.com/office/officeart/2018/5/layout/IconLeafLabelList"/>
    <dgm:cxn modelId="{E23D4D5F-6C33-445B-92EB-45EE1D563B30}" type="presParOf" srcId="{0B46BFD5-554E-47A4-B4D6-2EC4122FC2FE}" destId="{C73007F8-C1B3-4C3F-849A-8FE23EF2DAFB}" srcOrd="1" destOrd="0" presId="urn:microsoft.com/office/officeart/2018/5/layout/IconLeafLabelList"/>
    <dgm:cxn modelId="{6C2D6F3E-45DE-4774-9D2A-307AC7828DCB}" type="presParOf" srcId="{0B46BFD5-554E-47A4-B4D6-2EC4122FC2FE}" destId="{F5C57E0D-CF5B-45C3-928D-7BFBEBD997C4}" srcOrd="2" destOrd="0" presId="urn:microsoft.com/office/officeart/2018/5/layout/IconLeafLabelList"/>
    <dgm:cxn modelId="{D8BAEC2D-0BF4-4CAE-81E1-D939433B32B8}" type="presParOf" srcId="{0B46BFD5-554E-47A4-B4D6-2EC4122FC2FE}" destId="{70B0E894-229C-4AEA-A878-AC5F152069CF}" srcOrd="3" destOrd="0" presId="urn:microsoft.com/office/officeart/2018/5/layout/IconLeafLabelList"/>
    <dgm:cxn modelId="{6ADBD9C4-6E92-4C75-A10E-B7DC4363DF01}" type="presParOf" srcId="{66101F11-E6AB-4BC4-9A6C-3C430F4475E6}" destId="{FD857611-CEA3-4DAF-BDA0-C8F716409CBF}" srcOrd="3" destOrd="0" presId="urn:microsoft.com/office/officeart/2018/5/layout/IconLeafLabelList"/>
    <dgm:cxn modelId="{91EDC578-6FD8-4A3B-A766-4D7D505FF45B}" type="presParOf" srcId="{66101F11-E6AB-4BC4-9A6C-3C430F4475E6}" destId="{4E63D307-1315-43AB-AF74-5969FB9C51B5}" srcOrd="4" destOrd="0" presId="urn:microsoft.com/office/officeart/2018/5/layout/IconLeafLabelList"/>
    <dgm:cxn modelId="{F35A84EF-14FB-4A21-8BCF-0DD3A963558E}" type="presParOf" srcId="{4E63D307-1315-43AB-AF74-5969FB9C51B5}" destId="{7AEAD163-44D1-4048-B2EF-5F398268F414}" srcOrd="0" destOrd="0" presId="urn:microsoft.com/office/officeart/2018/5/layout/IconLeafLabelList"/>
    <dgm:cxn modelId="{B9DD74E7-3F5E-47B1-8AC7-8C0ADB838267}" type="presParOf" srcId="{4E63D307-1315-43AB-AF74-5969FB9C51B5}" destId="{817C44E0-7F35-4ECC-B492-1DDEF5570839}" srcOrd="1" destOrd="0" presId="urn:microsoft.com/office/officeart/2018/5/layout/IconLeafLabelList"/>
    <dgm:cxn modelId="{0815D960-17E1-436E-A00C-1449A3193B01}" type="presParOf" srcId="{4E63D307-1315-43AB-AF74-5969FB9C51B5}" destId="{4251F774-2E85-4E34-8C4A-D6C4AF876053}" srcOrd="2" destOrd="0" presId="urn:microsoft.com/office/officeart/2018/5/layout/IconLeafLabelList"/>
    <dgm:cxn modelId="{BFA69654-6E4F-4296-8E47-09CCE7168ED4}" type="presParOf" srcId="{4E63D307-1315-43AB-AF74-5969FB9C51B5}" destId="{65569B81-6469-4C6F-AB99-E30C70B7AD5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34EFDB-A74B-48C6-9FB1-029FB76E5975}"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CE5F0AC7-0D62-48BA-BEF3-C3EF7468473A}">
      <dgm:prSet/>
      <dgm:spPr/>
      <dgm:t>
        <a:bodyPr/>
        <a:lstStyle/>
        <a:p>
          <a:r>
            <a:rPr lang="en-US"/>
            <a:t>Automate</a:t>
          </a:r>
        </a:p>
      </dgm:t>
    </dgm:pt>
    <dgm:pt modelId="{8A40FB3B-74C2-4759-BCA2-E796A4D1B090}" type="parTrans" cxnId="{24195E9A-B141-48ED-B767-FE7FF26C3288}">
      <dgm:prSet/>
      <dgm:spPr/>
      <dgm:t>
        <a:bodyPr/>
        <a:lstStyle/>
        <a:p>
          <a:endParaRPr lang="en-US"/>
        </a:p>
      </dgm:t>
    </dgm:pt>
    <dgm:pt modelId="{C9E90E55-C9B8-42F2-B243-091C0E501CC7}" type="sibTrans" cxnId="{24195E9A-B141-48ED-B767-FE7FF26C3288}">
      <dgm:prSet/>
      <dgm:spPr/>
      <dgm:t>
        <a:bodyPr/>
        <a:lstStyle/>
        <a:p>
          <a:endParaRPr lang="en-US"/>
        </a:p>
      </dgm:t>
    </dgm:pt>
    <dgm:pt modelId="{14EA3406-AA4C-439E-A620-2CB217AFA0FD}">
      <dgm:prSet/>
      <dgm:spPr/>
      <dgm:t>
        <a:bodyPr/>
        <a:lstStyle/>
        <a:p>
          <a:r>
            <a:rPr lang="en-US"/>
            <a:t>Simplify</a:t>
          </a:r>
        </a:p>
      </dgm:t>
    </dgm:pt>
    <dgm:pt modelId="{CFF7C04C-0C2F-4A96-9758-8951537BABDE}" type="parTrans" cxnId="{77F3E42E-0CBF-4BEA-86E0-E45D12FE6514}">
      <dgm:prSet/>
      <dgm:spPr/>
      <dgm:t>
        <a:bodyPr/>
        <a:lstStyle/>
        <a:p>
          <a:endParaRPr lang="en-US"/>
        </a:p>
      </dgm:t>
    </dgm:pt>
    <dgm:pt modelId="{859FF4F4-83AD-40BB-8977-232F37670639}" type="sibTrans" cxnId="{77F3E42E-0CBF-4BEA-86E0-E45D12FE6514}">
      <dgm:prSet/>
      <dgm:spPr/>
      <dgm:t>
        <a:bodyPr/>
        <a:lstStyle/>
        <a:p>
          <a:endParaRPr lang="en-US"/>
        </a:p>
      </dgm:t>
    </dgm:pt>
    <dgm:pt modelId="{EA71F688-6E22-4316-9B2B-1B4F2D4E6012}">
      <dgm:prSet/>
      <dgm:spPr/>
      <dgm:t>
        <a:bodyPr/>
        <a:lstStyle/>
        <a:p>
          <a:r>
            <a:rPr lang="en-US"/>
            <a:t>Refactor</a:t>
          </a:r>
        </a:p>
      </dgm:t>
    </dgm:pt>
    <dgm:pt modelId="{5B44C7F0-31EE-4A49-ABEA-D0D19A88DD4D}" type="parTrans" cxnId="{FCBB8E23-F7A9-454A-A97C-A50ED6185DD6}">
      <dgm:prSet/>
      <dgm:spPr/>
      <dgm:t>
        <a:bodyPr/>
        <a:lstStyle/>
        <a:p>
          <a:endParaRPr lang="en-US"/>
        </a:p>
      </dgm:t>
    </dgm:pt>
    <dgm:pt modelId="{912EB850-2C7D-424C-A2E1-F77F2A2CFE4A}" type="sibTrans" cxnId="{FCBB8E23-F7A9-454A-A97C-A50ED6185DD6}">
      <dgm:prSet/>
      <dgm:spPr/>
      <dgm:t>
        <a:bodyPr/>
        <a:lstStyle/>
        <a:p>
          <a:endParaRPr lang="en-US"/>
        </a:p>
      </dgm:t>
    </dgm:pt>
    <dgm:pt modelId="{112A1A3A-27D1-457B-A228-A5C3C07A6E4D}">
      <dgm:prSet/>
      <dgm:spPr/>
      <dgm:t>
        <a:bodyPr/>
        <a:lstStyle/>
        <a:p>
          <a:r>
            <a:rPr lang="en-US"/>
            <a:t>Lower Work In Progress</a:t>
          </a:r>
        </a:p>
      </dgm:t>
    </dgm:pt>
    <dgm:pt modelId="{9132EF40-7994-4CB7-8342-E4ED6F694087}" type="parTrans" cxnId="{B41F4CC7-5316-4354-8936-8EBC8ED5B59C}">
      <dgm:prSet/>
      <dgm:spPr/>
      <dgm:t>
        <a:bodyPr/>
        <a:lstStyle/>
        <a:p>
          <a:endParaRPr lang="en-US"/>
        </a:p>
      </dgm:t>
    </dgm:pt>
    <dgm:pt modelId="{68E24B97-7C00-4B79-8A24-870766D3D4DF}" type="sibTrans" cxnId="{B41F4CC7-5316-4354-8936-8EBC8ED5B59C}">
      <dgm:prSet/>
      <dgm:spPr/>
      <dgm:t>
        <a:bodyPr/>
        <a:lstStyle/>
        <a:p>
          <a:endParaRPr lang="en-US"/>
        </a:p>
      </dgm:t>
    </dgm:pt>
    <dgm:pt modelId="{48022FC8-F3C4-4EA9-8418-C2C1E19082C0}">
      <dgm:prSet/>
      <dgm:spPr/>
      <dgm:t>
        <a:bodyPr/>
        <a:lstStyle/>
        <a:p>
          <a:r>
            <a:rPr lang="en-US"/>
            <a:t>Level out workload</a:t>
          </a:r>
        </a:p>
      </dgm:t>
    </dgm:pt>
    <dgm:pt modelId="{491934CC-4DA9-4740-A78C-56BDCD71864F}" type="parTrans" cxnId="{1FB137F0-2B7A-44E0-8BB0-7640866A24D7}">
      <dgm:prSet/>
      <dgm:spPr/>
      <dgm:t>
        <a:bodyPr/>
        <a:lstStyle/>
        <a:p>
          <a:endParaRPr lang="en-US"/>
        </a:p>
      </dgm:t>
    </dgm:pt>
    <dgm:pt modelId="{948E1345-9B90-4DD1-9C17-072E94E746D4}" type="sibTrans" cxnId="{1FB137F0-2B7A-44E0-8BB0-7640866A24D7}">
      <dgm:prSet/>
      <dgm:spPr/>
      <dgm:t>
        <a:bodyPr/>
        <a:lstStyle/>
        <a:p>
          <a:endParaRPr lang="en-US"/>
        </a:p>
      </dgm:t>
    </dgm:pt>
    <dgm:pt modelId="{57F6976D-9C05-47E9-9B87-DD36184C8355}">
      <dgm:prSet/>
      <dgm:spPr/>
      <dgm:t>
        <a:bodyPr/>
        <a:lstStyle/>
        <a:p>
          <a:r>
            <a:rPr lang="en-US"/>
            <a:t>Reduce Setup Time</a:t>
          </a:r>
        </a:p>
      </dgm:t>
    </dgm:pt>
    <dgm:pt modelId="{4CA7D142-63B3-4910-BAFD-CCE4511B4814}" type="parTrans" cxnId="{DAFBAB59-8BB7-4240-9FB9-37AD5C386139}">
      <dgm:prSet/>
      <dgm:spPr/>
      <dgm:t>
        <a:bodyPr/>
        <a:lstStyle/>
        <a:p>
          <a:endParaRPr lang="en-US"/>
        </a:p>
      </dgm:t>
    </dgm:pt>
    <dgm:pt modelId="{526DBA05-7496-4263-ADC3-1EEB095DCBCE}" type="sibTrans" cxnId="{DAFBAB59-8BB7-4240-9FB9-37AD5C386139}">
      <dgm:prSet/>
      <dgm:spPr/>
      <dgm:t>
        <a:bodyPr/>
        <a:lstStyle/>
        <a:p>
          <a:endParaRPr lang="en-US"/>
        </a:p>
      </dgm:t>
    </dgm:pt>
    <dgm:pt modelId="{5067E19A-DEAE-4D27-A67E-55D32BC377D9}">
      <dgm:prSet/>
      <dgm:spPr/>
      <dgm:t>
        <a:bodyPr/>
        <a:lstStyle/>
        <a:p>
          <a:r>
            <a:rPr lang="en-US"/>
            <a:t>Standardize</a:t>
          </a:r>
        </a:p>
      </dgm:t>
    </dgm:pt>
    <dgm:pt modelId="{C3C5508D-42AA-4D66-910E-2A46317CA4BF}" type="parTrans" cxnId="{F415F58E-498E-41A3-94E2-97B592A45299}">
      <dgm:prSet/>
      <dgm:spPr/>
      <dgm:t>
        <a:bodyPr/>
        <a:lstStyle/>
        <a:p>
          <a:endParaRPr lang="en-US"/>
        </a:p>
      </dgm:t>
    </dgm:pt>
    <dgm:pt modelId="{AF50C253-57EE-4EEA-AA46-C5E7D5C013DA}" type="sibTrans" cxnId="{F415F58E-498E-41A3-94E2-97B592A45299}">
      <dgm:prSet/>
      <dgm:spPr/>
      <dgm:t>
        <a:bodyPr/>
        <a:lstStyle/>
        <a:p>
          <a:endParaRPr lang="en-US"/>
        </a:p>
      </dgm:t>
    </dgm:pt>
    <dgm:pt modelId="{ABDA69FB-ABAC-4B54-8CEB-7211299A023E}" type="pres">
      <dgm:prSet presAssocID="{AB34EFDB-A74B-48C6-9FB1-029FB76E5975}" presName="diagram" presStyleCnt="0">
        <dgm:presLayoutVars>
          <dgm:dir/>
          <dgm:resizeHandles val="exact"/>
        </dgm:presLayoutVars>
      </dgm:prSet>
      <dgm:spPr/>
    </dgm:pt>
    <dgm:pt modelId="{B3C9FB28-409B-4AF5-A976-117371272C0A}" type="pres">
      <dgm:prSet presAssocID="{CE5F0AC7-0D62-48BA-BEF3-C3EF7468473A}" presName="node" presStyleLbl="node1" presStyleIdx="0" presStyleCnt="7">
        <dgm:presLayoutVars>
          <dgm:bulletEnabled val="1"/>
        </dgm:presLayoutVars>
      </dgm:prSet>
      <dgm:spPr/>
    </dgm:pt>
    <dgm:pt modelId="{CEE27B64-0A12-4C4C-BD84-BB8A465F3698}" type="pres">
      <dgm:prSet presAssocID="{C9E90E55-C9B8-42F2-B243-091C0E501CC7}" presName="sibTrans" presStyleCnt="0"/>
      <dgm:spPr/>
    </dgm:pt>
    <dgm:pt modelId="{3A6976C7-43D7-4CB8-93D3-1586A2FA6273}" type="pres">
      <dgm:prSet presAssocID="{14EA3406-AA4C-439E-A620-2CB217AFA0FD}" presName="node" presStyleLbl="node1" presStyleIdx="1" presStyleCnt="7">
        <dgm:presLayoutVars>
          <dgm:bulletEnabled val="1"/>
        </dgm:presLayoutVars>
      </dgm:prSet>
      <dgm:spPr/>
    </dgm:pt>
    <dgm:pt modelId="{0F9BA871-CF2E-43F7-BDBD-AC0E89976C6E}" type="pres">
      <dgm:prSet presAssocID="{859FF4F4-83AD-40BB-8977-232F37670639}" presName="sibTrans" presStyleCnt="0"/>
      <dgm:spPr/>
    </dgm:pt>
    <dgm:pt modelId="{0C74C1DC-4258-4E4C-8809-512DA433693B}" type="pres">
      <dgm:prSet presAssocID="{EA71F688-6E22-4316-9B2B-1B4F2D4E6012}" presName="node" presStyleLbl="node1" presStyleIdx="2" presStyleCnt="7">
        <dgm:presLayoutVars>
          <dgm:bulletEnabled val="1"/>
        </dgm:presLayoutVars>
      </dgm:prSet>
      <dgm:spPr/>
    </dgm:pt>
    <dgm:pt modelId="{849F6751-D15F-488A-B2A5-6A53C3430765}" type="pres">
      <dgm:prSet presAssocID="{912EB850-2C7D-424C-A2E1-F77F2A2CFE4A}" presName="sibTrans" presStyleCnt="0"/>
      <dgm:spPr/>
    </dgm:pt>
    <dgm:pt modelId="{8445D7F0-997A-45A5-87C9-F656A8F98540}" type="pres">
      <dgm:prSet presAssocID="{112A1A3A-27D1-457B-A228-A5C3C07A6E4D}" presName="node" presStyleLbl="node1" presStyleIdx="3" presStyleCnt="7">
        <dgm:presLayoutVars>
          <dgm:bulletEnabled val="1"/>
        </dgm:presLayoutVars>
      </dgm:prSet>
      <dgm:spPr/>
    </dgm:pt>
    <dgm:pt modelId="{1A22C55B-B617-42C0-A60D-D6BC5F8E814E}" type="pres">
      <dgm:prSet presAssocID="{68E24B97-7C00-4B79-8A24-870766D3D4DF}" presName="sibTrans" presStyleCnt="0"/>
      <dgm:spPr/>
    </dgm:pt>
    <dgm:pt modelId="{DE2B3E9C-9D3B-4B3F-A664-75424DFA9767}" type="pres">
      <dgm:prSet presAssocID="{48022FC8-F3C4-4EA9-8418-C2C1E19082C0}" presName="node" presStyleLbl="node1" presStyleIdx="4" presStyleCnt="7">
        <dgm:presLayoutVars>
          <dgm:bulletEnabled val="1"/>
        </dgm:presLayoutVars>
      </dgm:prSet>
      <dgm:spPr/>
    </dgm:pt>
    <dgm:pt modelId="{1124A90D-5A95-45FB-86AF-8F11186FADAB}" type="pres">
      <dgm:prSet presAssocID="{948E1345-9B90-4DD1-9C17-072E94E746D4}" presName="sibTrans" presStyleCnt="0"/>
      <dgm:spPr/>
    </dgm:pt>
    <dgm:pt modelId="{E7A678A2-7E71-4678-B59D-19415A2C39B7}" type="pres">
      <dgm:prSet presAssocID="{57F6976D-9C05-47E9-9B87-DD36184C8355}" presName="node" presStyleLbl="node1" presStyleIdx="5" presStyleCnt="7">
        <dgm:presLayoutVars>
          <dgm:bulletEnabled val="1"/>
        </dgm:presLayoutVars>
      </dgm:prSet>
      <dgm:spPr/>
    </dgm:pt>
    <dgm:pt modelId="{DDA9E163-1F88-4B50-B148-E67043370647}" type="pres">
      <dgm:prSet presAssocID="{526DBA05-7496-4263-ADC3-1EEB095DCBCE}" presName="sibTrans" presStyleCnt="0"/>
      <dgm:spPr/>
    </dgm:pt>
    <dgm:pt modelId="{431E4AED-77AB-4D67-9E50-A90735EAA0BA}" type="pres">
      <dgm:prSet presAssocID="{5067E19A-DEAE-4D27-A67E-55D32BC377D9}" presName="node" presStyleLbl="node1" presStyleIdx="6" presStyleCnt="7">
        <dgm:presLayoutVars>
          <dgm:bulletEnabled val="1"/>
        </dgm:presLayoutVars>
      </dgm:prSet>
      <dgm:spPr/>
    </dgm:pt>
  </dgm:ptLst>
  <dgm:cxnLst>
    <dgm:cxn modelId="{FCBB8E23-F7A9-454A-A97C-A50ED6185DD6}" srcId="{AB34EFDB-A74B-48C6-9FB1-029FB76E5975}" destId="{EA71F688-6E22-4316-9B2B-1B4F2D4E6012}" srcOrd="2" destOrd="0" parTransId="{5B44C7F0-31EE-4A49-ABEA-D0D19A88DD4D}" sibTransId="{912EB850-2C7D-424C-A2E1-F77F2A2CFE4A}"/>
    <dgm:cxn modelId="{06AA7925-0BAB-4754-ACC9-0F577354A0AA}" type="presOf" srcId="{14EA3406-AA4C-439E-A620-2CB217AFA0FD}" destId="{3A6976C7-43D7-4CB8-93D3-1586A2FA6273}" srcOrd="0" destOrd="0" presId="urn:microsoft.com/office/officeart/2005/8/layout/default"/>
    <dgm:cxn modelId="{77F3E42E-0CBF-4BEA-86E0-E45D12FE6514}" srcId="{AB34EFDB-A74B-48C6-9FB1-029FB76E5975}" destId="{14EA3406-AA4C-439E-A620-2CB217AFA0FD}" srcOrd="1" destOrd="0" parTransId="{CFF7C04C-0C2F-4A96-9758-8951537BABDE}" sibTransId="{859FF4F4-83AD-40BB-8977-232F37670639}"/>
    <dgm:cxn modelId="{BFA7C058-FEE6-434F-9CC2-6C5EDA1D13CD}" type="presOf" srcId="{5067E19A-DEAE-4D27-A67E-55D32BC377D9}" destId="{431E4AED-77AB-4D67-9E50-A90735EAA0BA}" srcOrd="0" destOrd="0" presId="urn:microsoft.com/office/officeart/2005/8/layout/default"/>
    <dgm:cxn modelId="{DAFBAB59-8BB7-4240-9FB9-37AD5C386139}" srcId="{AB34EFDB-A74B-48C6-9FB1-029FB76E5975}" destId="{57F6976D-9C05-47E9-9B87-DD36184C8355}" srcOrd="5" destOrd="0" parTransId="{4CA7D142-63B3-4910-BAFD-CCE4511B4814}" sibTransId="{526DBA05-7496-4263-ADC3-1EEB095DCBCE}"/>
    <dgm:cxn modelId="{F415F58E-498E-41A3-94E2-97B592A45299}" srcId="{AB34EFDB-A74B-48C6-9FB1-029FB76E5975}" destId="{5067E19A-DEAE-4D27-A67E-55D32BC377D9}" srcOrd="6" destOrd="0" parTransId="{C3C5508D-42AA-4D66-910E-2A46317CA4BF}" sibTransId="{AF50C253-57EE-4EEA-AA46-C5E7D5C013DA}"/>
    <dgm:cxn modelId="{24195E9A-B141-48ED-B767-FE7FF26C3288}" srcId="{AB34EFDB-A74B-48C6-9FB1-029FB76E5975}" destId="{CE5F0AC7-0D62-48BA-BEF3-C3EF7468473A}" srcOrd="0" destOrd="0" parTransId="{8A40FB3B-74C2-4759-BCA2-E796A4D1B090}" sibTransId="{C9E90E55-C9B8-42F2-B243-091C0E501CC7}"/>
    <dgm:cxn modelId="{97CDC99A-C812-4CBD-BEBB-7F6024EEA798}" type="presOf" srcId="{48022FC8-F3C4-4EA9-8418-C2C1E19082C0}" destId="{DE2B3E9C-9D3B-4B3F-A664-75424DFA9767}" srcOrd="0" destOrd="0" presId="urn:microsoft.com/office/officeart/2005/8/layout/default"/>
    <dgm:cxn modelId="{1C221DA3-F66A-4D83-ACBB-9332F5435AFD}" type="presOf" srcId="{57F6976D-9C05-47E9-9B87-DD36184C8355}" destId="{E7A678A2-7E71-4678-B59D-19415A2C39B7}" srcOrd="0" destOrd="0" presId="urn:microsoft.com/office/officeart/2005/8/layout/default"/>
    <dgm:cxn modelId="{B41F4CC7-5316-4354-8936-8EBC8ED5B59C}" srcId="{AB34EFDB-A74B-48C6-9FB1-029FB76E5975}" destId="{112A1A3A-27D1-457B-A228-A5C3C07A6E4D}" srcOrd="3" destOrd="0" parTransId="{9132EF40-7994-4CB7-8342-E4ED6F694087}" sibTransId="{68E24B97-7C00-4B79-8A24-870766D3D4DF}"/>
    <dgm:cxn modelId="{6E1BBBD0-EABE-468F-8A8A-B45D47344840}" type="presOf" srcId="{EA71F688-6E22-4316-9B2B-1B4F2D4E6012}" destId="{0C74C1DC-4258-4E4C-8809-512DA433693B}" srcOrd="0" destOrd="0" presId="urn:microsoft.com/office/officeart/2005/8/layout/default"/>
    <dgm:cxn modelId="{55B3D6E8-46AA-4E72-A654-11CA20E56BCC}" type="presOf" srcId="{CE5F0AC7-0D62-48BA-BEF3-C3EF7468473A}" destId="{B3C9FB28-409B-4AF5-A976-117371272C0A}" srcOrd="0" destOrd="0" presId="urn:microsoft.com/office/officeart/2005/8/layout/default"/>
    <dgm:cxn modelId="{DE55DFE9-7073-4432-94B8-380D93FD8459}" type="presOf" srcId="{112A1A3A-27D1-457B-A228-A5C3C07A6E4D}" destId="{8445D7F0-997A-45A5-87C9-F656A8F98540}" srcOrd="0" destOrd="0" presId="urn:microsoft.com/office/officeart/2005/8/layout/default"/>
    <dgm:cxn modelId="{1FB137F0-2B7A-44E0-8BB0-7640866A24D7}" srcId="{AB34EFDB-A74B-48C6-9FB1-029FB76E5975}" destId="{48022FC8-F3C4-4EA9-8418-C2C1E19082C0}" srcOrd="4" destOrd="0" parTransId="{491934CC-4DA9-4740-A78C-56BDCD71864F}" sibTransId="{948E1345-9B90-4DD1-9C17-072E94E746D4}"/>
    <dgm:cxn modelId="{B80D3CF8-FCC6-4638-ABEA-4A6D4D7E20EB}" type="presOf" srcId="{AB34EFDB-A74B-48C6-9FB1-029FB76E5975}" destId="{ABDA69FB-ABAC-4B54-8CEB-7211299A023E}" srcOrd="0" destOrd="0" presId="urn:microsoft.com/office/officeart/2005/8/layout/default"/>
    <dgm:cxn modelId="{ADDCC2F4-26A9-4F57-AC55-C80F5BBB163B}" type="presParOf" srcId="{ABDA69FB-ABAC-4B54-8CEB-7211299A023E}" destId="{B3C9FB28-409B-4AF5-A976-117371272C0A}" srcOrd="0" destOrd="0" presId="urn:microsoft.com/office/officeart/2005/8/layout/default"/>
    <dgm:cxn modelId="{BCF960CA-F3A7-42F4-96EF-8A58D063816E}" type="presParOf" srcId="{ABDA69FB-ABAC-4B54-8CEB-7211299A023E}" destId="{CEE27B64-0A12-4C4C-BD84-BB8A465F3698}" srcOrd="1" destOrd="0" presId="urn:microsoft.com/office/officeart/2005/8/layout/default"/>
    <dgm:cxn modelId="{1D1842DA-4AB0-41E6-86BB-8F96C6FA3D72}" type="presParOf" srcId="{ABDA69FB-ABAC-4B54-8CEB-7211299A023E}" destId="{3A6976C7-43D7-4CB8-93D3-1586A2FA6273}" srcOrd="2" destOrd="0" presId="urn:microsoft.com/office/officeart/2005/8/layout/default"/>
    <dgm:cxn modelId="{20212020-1A11-4FBC-AC96-BAD59763A7C4}" type="presParOf" srcId="{ABDA69FB-ABAC-4B54-8CEB-7211299A023E}" destId="{0F9BA871-CF2E-43F7-BDBD-AC0E89976C6E}" srcOrd="3" destOrd="0" presId="urn:microsoft.com/office/officeart/2005/8/layout/default"/>
    <dgm:cxn modelId="{E37907E5-3B9C-408A-BE1E-ED8F1C6BFF73}" type="presParOf" srcId="{ABDA69FB-ABAC-4B54-8CEB-7211299A023E}" destId="{0C74C1DC-4258-4E4C-8809-512DA433693B}" srcOrd="4" destOrd="0" presId="urn:microsoft.com/office/officeart/2005/8/layout/default"/>
    <dgm:cxn modelId="{C0148ECD-EA12-4173-805F-73D223336EC0}" type="presParOf" srcId="{ABDA69FB-ABAC-4B54-8CEB-7211299A023E}" destId="{849F6751-D15F-488A-B2A5-6A53C3430765}" srcOrd="5" destOrd="0" presId="urn:microsoft.com/office/officeart/2005/8/layout/default"/>
    <dgm:cxn modelId="{933C3FC6-9DC7-479D-AFBC-83BFE24FA3D1}" type="presParOf" srcId="{ABDA69FB-ABAC-4B54-8CEB-7211299A023E}" destId="{8445D7F0-997A-45A5-87C9-F656A8F98540}" srcOrd="6" destOrd="0" presId="urn:microsoft.com/office/officeart/2005/8/layout/default"/>
    <dgm:cxn modelId="{9F26470A-0A1C-4960-869F-BD19FCFA4EAC}" type="presParOf" srcId="{ABDA69FB-ABAC-4B54-8CEB-7211299A023E}" destId="{1A22C55B-B617-42C0-A60D-D6BC5F8E814E}" srcOrd="7" destOrd="0" presId="urn:microsoft.com/office/officeart/2005/8/layout/default"/>
    <dgm:cxn modelId="{F1DCF514-86F8-470B-BCB5-EAEE5013ABEB}" type="presParOf" srcId="{ABDA69FB-ABAC-4B54-8CEB-7211299A023E}" destId="{DE2B3E9C-9D3B-4B3F-A664-75424DFA9767}" srcOrd="8" destOrd="0" presId="urn:microsoft.com/office/officeart/2005/8/layout/default"/>
    <dgm:cxn modelId="{2D053D84-6798-442F-B785-6DB5E4D37276}" type="presParOf" srcId="{ABDA69FB-ABAC-4B54-8CEB-7211299A023E}" destId="{1124A90D-5A95-45FB-86AF-8F11186FADAB}" srcOrd="9" destOrd="0" presId="urn:microsoft.com/office/officeart/2005/8/layout/default"/>
    <dgm:cxn modelId="{B928C4D3-8ADD-4704-A480-6081DCB208AF}" type="presParOf" srcId="{ABDA69FB-ABAC-4B54-8CEB-7211299A023E}" destId="{E7A678A2-7E71-4678-B59D-19415A2C39B7}" srcOrd="10" destOrd="0" presId="urn:microsoft.com/office/officeart/2005/8/layout/default"/>
    <dgm:cxn modelId="{128623E1-F5C2-4A3B-99BA-4CC8CF966F76}" type="presParOf" srcId="{ABDA69FB-ABAC-4B54-8CEB-7211299A023E}" destId="{DDA9E163-1F88-4B50-B148-E67043370647}" srcOrd="11" destOrd="0" presId="urn:microsoft.com/office/officeart/2005/8/layout/default"/>
    <dgm:cxn modelId="{9EC2195C-099B-4A79-AE71-EBC8192E763A}" type="presParOf" srcId="{ABDA69FB-ABAC-4B54-8CEB-7211299A023E}" destId="{431E4AED-77AB-4D67-9E50-A90735EAA0B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F1338A-9078-4BD8-8019-2F0DCB15FBA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497B54-9347-4BF0-ADDD-F3CC0732AE5B}">
      <dgm:prSet custT="1"/>
      <dgm:spPr/>
      <dgm:t>
        <a:bodyPr/>
        <a:lstStyle/>
        <a:p>
          <a:pPr>
            <a:lnSpc>
              <a:spcPct val="100000"/>
            </a:lnSpc>
            <a:defRPr cap="all"/>
          </a:pPr>
          <a:r>
            <a:rPr lang="en-US" sz="1800" b="1" dirty="0"/>
            <a:t>Recent</a:t>
          </a:r>
        </a:p>
      </dgm:t>
    </dgm:pt>
    <dgm:pt modelId="{E1FBF12E-5368-48EE-A5ED-03E68DB76088}" type="parTrans" cxnId="{E448B587-6343-4D4F-98EE-6D89DBFB504D}">
      <dgm:prSet/>
      <dgm:spPr/>
      <dgm:t>
        <a:bodyPr/>
        <a:lstStyle/>
        <a:p>
          <a:endParaRPr lang="en-US"/>
        </a:p>
      </dgm:t>
    </dgm:pt>
    <dgm:pt modelId="{D7A7B289-E0AB-4FFA-A357-EA6C0F2ADE44}" type="sibTrans" cxnId="{E448B587-6343-4D4F-98EE-6D89DBFB504D}">
      <dgm:prSet/>
      <dgm:spPr/>
      <dgm:t>
        <a:bodyPr/>
        <a:lstStyle/>
        <a:p>
          <a:endParaRPr lang="en-US"/>
        </a:p>
      </dgm:t>
    </dgm:pt>
    <dgm:pt modelId="{40023B74-68C3-404F-8520-FD793CB3B9FA}">
      <dgm:prSet custT="1"/>
      <dgm:spPr/>
      <dgm:t>
        <a:bodyPr/>
        <a:lstStyle/>
        <a:p>
          <a:pPr>
            <a:lnSpc>
              <a:spcPct val="100000"/>
            </a:lnSpc>
            <a:defRPr cap="all"/>
          </a:pPr>
          <a:r>
            <a:rPr lang="en-US" sz="1800" b="1"/>
            <a:t>Real</a:t>
          </a:r>
        </a:p>
      </dgm:t>
    </dgm:pt>
    <dgm:pt modelId="{B022E92E-9EA3-4335-BC46-7E3C6D02847F}" type="parTrans" cxnId="{125681EA-89BF-40DE-BE6A-84710118A938}">
      <dgm:prSet/>
      <dgm:spPr/>
      <dgm:t>
        <a:bodyPr/>
        <a:lstStyle/>
        <a:p>
          <a:endParaRPr lang="en-US"/>
        </a:p>
      </dgm:t>
    </dgm:pt>
    <dgm:pt modelId="{CD6905D6-6931-468C-994B-EA346B4FA45A}" type="sibTrans" cxnId="{125681EA-89BF-40DE-BE6A-84710118A938}">
      <dgm:prSet/>
      <dgm:spPr/>
      <dgm:t>
        <a:bodyPr/>
        <a:lstStyle/>
        <a:p>
          <a:endParaRPr lang="en-US"/>
        </a:p>
      </dgm:t>
    </dgm:pt>
    <dgm:pt modelId="{E2620593-C3C5-4F1B-B24F-2D46BAAAA6C3}">
      <dgm:prSet custT="1"/>
      <dgm:spPr/>
      <dgm:t>
        <a:bodyPr/>
        <a:lstStyle/>
        <a:p>
          <a:pPr>
            <a:lnSpc>
              <a:spcPct val="100000"/>
            </a:lnSpc>
            <a:defRPr cap="all"/>
          </a:pPr>
          <a:r>
            <a:rPr lang="en-US" sz="1800" b="1" dirty="0"/>
            <a:t>Reach</a:t>
          </a:r>
        </a:p>
      </dgm:t>
    </dgm:pt>
    <dgm:pt modelId="{35A77518-7A42-49A8-BD41-EE0DCEA673F3}" type="parTrans" cxnId="{2509A2B9-A6A6-4D42-84DC-D0F0A12C138C}">
      <dgm:prSet/>
      <dgm:spPr/>
      <dgm:t>
        <a:bodyPr/>
        <a:lstStyle/>
        <a:p>
          <a:endParaRPr lang="en-US"/>
        </a:p>
      </dgm:t>
    </dgm:pt>
    <dgm:pt modelId="{FCC40710-CAB5-40FA-BF41-72108FAE436F}" type="sibTrans" cxnId="{2509A2B9-A6A6-4D42-84DC-D0F0A12C138C}">
      <dgm:prSet/>
      <dgm:spPr/>
      <dgm:t>
        <a:bodyPr/>
        <a:lstStyle/>
        <a:p>
          <a:endParaRPr lang="en-US"/>
        </a:p>
      </dgm:t>
    </dgm:pt>
    <dgm:pt modelId="{EAF6BC6D-B80B-40EA-9A3D-33E98F2BD1E4}">
      <dgm:prSet custT="1"/>
      <dgm:spPr/>
      <dgm:t>
        <a:bodyPr/>
        <a:lstStyle/>
        <a:p>
          <a:pPr>
            <a:lnSpc>
              <a:spcPct val="100000"/>
            </a:lnSpc>
            <a:defRPr cap="all"/>
          </a:pPr>
          <a:r>
            <a:rPr lang="en-US" sz="1800" b="1"/>
            <a:t>Representative</a:t>
          </a:r>
        </a:p>
      </dgm:t>
    </dgm:pt>
    <dgm:pt modelId="{BA22D086-3DBC-4A75-BB17-18ADAAE3B4A5}" type="parTrans" cxnId="{6481155D-F7CA-449E-9E65-27D29DE3E417}">
      <dgm:prSet/>
      <dgm:spPr/>
      <dgm:t>
        <a:bodyPr/>
        <a:lstStyle/>
        <a:p>
          <a:endParaRPr lang="en-US"/>
        </a:p>
      </dgm:t>
    </dgm:pt>
    <dgm:pt modelId="{74DBDBBB-8C8B-4C1A-8D9F-A672974537B3}" type="sibTrans" cxnId="{6481155D-F7CA-449E-9E65-27D29DE3E417}">
      <dgm:prSet/>
      <dgm:spPr/>
      <dgm:t>
        <a:bodyPr/>
        <a:lstStyle/>
        <a:p>
          <a:endParaRPr lang="en-US"/>
        </a:p>
      </dgm:t>
    </dgm:pt>
    <dgm:pt modelId="{CB815D81-26D7-4D20-84E5-E0BB7CEF6802}">
      <dgm:prSet custT="1"/>
      <dgm:spPr/>
      <dgm:t>
        <a:bodyPr/>
        <a:lstStyle/>
        <a:p>
          <a:pPr>
            <a:lnSpc>
              <a:spcPct val="100000"/>
            </a:lnSpc>
            <a:defRPr cap="all"/>
          </a:pPr>
          <a:r>
            <a:rPr lang="en-US" sz="1800" b="1"/>
            <a:t>Road-tested</a:t>
          </a:r>
        </a:p>
      </dgm:t>
    </dgm:pt>
    <dgm:pt modelId="{8EA52D1D-A6B4-4FC5-82D8-99B61DCA09CE}" type="parTrans" cxnId="{99D43BDB-A8DA-49C1-BE53-4C09A92546A5}">
      <dgm:prSet/>
      <dgm:spPr/>
      <dgm:t>
        <a:bodyPr/>
        <a:lstStyle/>
        <a:p>
          <a:endParaRPr lang="en-US"/>
        </a:p>
      </dgm:t>
    </dgm:pt>
    <dgm:pt modelId="{553F42EA-3C65-4CA8-972A-33E6D75EE6BD}" type="sibTrans" cxnId="{99D43BDB-A8DA-49C1-BE53-4C09A92546A5}">
      <dgm:prSet/>
      <dgm:spPr/>
      <dgm:t>
        <a:bodyPr/>
        <a:lstStyle/>
        <a:p>
          <a:endParaRPr lang="en-US"/>
        </a:p>
      </dgm:t>
    </dgm:pt>
    <dgm:pt modelId="{8B5D6AF3-80EE-4E1E-A19B-528D78A02863}" type="pres">
      <dgm:prSet presAssocID="{8EF1338A-9078-4BD8-8019-2F0DCB15FBAF}" presName="root" presStyleCnt="0">
        <dgm:presLayoutVars>
          <dgm:dir/>
          <dgm:resizeHandles val="exact"/>
        </dgm:presLayoutVars>
      </dgm:prSet>
      <dgm:spPr/>
    </dgm:pt>
    <dgm:pt modelId="{C06A784F-6791-4380-824C-E3F765781815}" type="pres">
      <dgm:prSet presAssocID="{90497B54-9347-4BF0-ADDD-F3CC0732AE5B}" presName="compNode" presStyleCnt="0"/>
      <dgm:spPr/>
    </dgm:pt>
    <dgm:pt modelId="{0C6DBA5D-3D82-42F3-B76E-74F44DAC2CEF}" type="pres">
      <dgm:prSet presAssocID="{90497B54-9347-4BF0-ADDD-F3CC0732AE5B}" presName="iconBgRect" presStyleLbl="bgShp" presStyleIdx="0" presStyleCnt="5"/>
      <dgm:spPr>
        <a:prstGeom prst="round2DiagRect">
          <a:avLst>
            <a:gd name="adj1" fmla="val 29727"/>
            <a:gd name="adj2" fmla="val 0"/>
          </a:avLst>
        </a:prstGeom>
      </dgm:spPr>
    </dgm:pt>
    <dgm:pt modelId="{C5B6E682-BFCB-45B6-B1A7-8CD34AAC35F4}" type="pres">
      <dgm:prSet presAssocID="{90497B54-9347-4BF0-ADDD-F3CC0732AE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E595F0EF-8F09-47C6-852E-30655E11573F}" type="pres">
      <dgm:prSet presAssocID="{90497B54-9347-4BF0-ADDD-F3CC0732AE5B}" presName="spaceRect" presStyleCnt="0"/>
      <dgm:spPr/>
    </dgm:pt>
    <dgm:pt modelId="{642E7975-E9A8-4461-AC7E-FEBC5D47EBB2}" type="pres">
      <dgm:prSet presAssocID="{90497B54-9347-4BF0-ADDD-F3CC0732AE5B}" presName="textRect" presStyleLbl="revTx" presStyleIdx="0" presStyleCnt="5">
        <dgm:presLayoutVars>
          <dgm:chMax val="1"/>
          <dgm:chPref val="1"/>
        </dgm:presLayoutVars>
      </dgm:prSet>
      <dgm:spPr/>
    </dgm:pt>
    <dgm:pt modelId="{552719E2-AC1A-45D1-B190-2B11DF568502}" type="pres">
      <dgm:prSet presAssocID="{D7A7B289-E0AB-4FFA-A357-EA6C0F2ADE44}" presName="sibTrans" presStyleCnt="0"/>
      <dgm:spPr/>
    </dgm:pt>
    <dgm:pt modelId="{5B507208-ADA1-44DF-B467-91BA44408265}" type="pres">
      <dgm:prSet presAssocID="{40023B74-68C3-404F-8520-FD793CB3B9FA}" presName="compNode" presStyleCnt="0"/>
      <dgm:spPr/>
    </dgm:pt>
    <dgm:pt modelId="{9CBBEEC2-9B48-4624-B83A-357D47FA5D06}" type="pres">
      <dgm:prSet presAssocID="{40023B74-68C3-404F-8520-FD793CB3B9FA}" presName="iconBgRect" presStyleLbl="bgShp" presStyleIdx="1" presStyleCnt="5"/>
      <dgm:spPr>
        <a:prstGeom prst="round2DiagRect">
          <a:avLst>
            <a:gd name="adj1" fmla="val 29727"/>
            <a:gd name="adj2" fmla="val 0"/>
          </a:avLst>
        </a:prstGeom>
      </dgm:spPr>
    </dgm:pt>
    <dgm:pt modelId="{0FCCD696-0027-4FC4-B3F3-CC23D99B210A}" type="pres">
      <dgm:prSet presAssocID="{40023B74-68C3-404F-8520-FD793CB3B9F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log"/>
        </a:ext>
      </dgm:extLst>
    </dgm:pt>
    <dgm:pt modelId="{E69C618F-8C81-4521-BE1D-97786551E53A}" type="pres">
      <dgm:prSet presAssocID="{40023B74-68C3-404F-8520-FD793CB3B9FA}" presName="spaceRect" presStyleCnt="0"/>
      <dgm:spPr/>
    </dgm:pt>
    <dgm:pt modelId="{55061027-D00B-4931-B621-B2EEAE6725E1}" type="pres">
      <dgm:prSet presAssocID="{40023B74-68C3-404F-8520-FD793CB3B9FA}" presName="textRect" presStyleLbl="revTx" presStyleIdx="1" presStyleCnt="5">
        <dgm:presLayoutVars>
          <dgm:chMax val="1"/>
          <dgm:chPref val="1"/>
        </dgm:presLayoutVars>
      </dgm:prSet>
      <dgm:spPr/>
    </dgm:pt>
    <dgm:pt modelId="{8E82FC84-6B0E-4CD4-905E-B2392E7B7054}" type="pres">
      <dgm:prSet presAssocID="{CD6905D6-6931-468C-994B-EA346B4FA45A}" presName="sibTrans" presStyleCnt="0"/>
      <dgm:spPr/>
    </dgm:pt>
    <dgm:pt modelId="{9FE29189-4544-4500-A3F3-F9702BD6FB1B}" type="pres">
      <dgm:prSet presAssocID="{E2620593-C3C5-4F1B-B24F-2D46BAAAA6C3}" presName="compNode" presStyleCnt="0"/>
      <dgm:spPr/>
    </dgm:pt>
    <dgm:pt modelId="{D93B27B7-182A-4904-A831-CC715E576180}" type="pres">
      <dgm:prSet presAssocID="{E2620593-C3C5-4F1B-B24F-2D46BAAAA6C3}" presName="iconBgRect" presStyleLbl="bgShp" presStyleIdx="2" presStyleCnt="5"/>
      <dgm:spPr>
        <a:prstGeom prst="round2DiagRect">
          <a:avLst>
            <a:gd name="adj1" fmla="val 29727"/>
            <a:gd name="adj2" fmla="val 0"/>
          </a:avLst>
        </a:prstGeom>
      </dgm:spPr>
    </dgm:pt>
    <dgm:pt modelId="{92D3E88C-2BBB-4155-81D0-0A286A22F640}" type="pres">
      <dgm:prSet presAssocID="{E2620593-C3C5-4F1B-B24F-2D46BAAAA6C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nnections"/>
        </a:ext>
      </dgm:extLst>
    </dgm:pt>
    <dgm:pt modelId="{914D70B8-008D-49E3-A366-E431C8089FED}" type="pres">
      <dgm:prSet presAssocID="{E2620593-C3C5-4F1B-B24F-2D46BAAAA6C3}" presName="spaceRect" presStyleCnt="0"/>
      <dgm:spPr/>
    </dgm:pt>
    <dgm:pt modelId="{2C383B0D-B337-41DE-BC53-080E7C5E6E20}" type="pres">
      <dgm:prSet presAssocID="{E2620593-C3C5-4F1B-B24F-2D46BAAAA6C3}" presName="textRect" presStyleLbl="revTx" presStyleIdx="2" presStyleCnt="5">
        <dgm:presLayoutVars>
          <dgm:chMax val="1"/>
          <dgm:chPref val="1"/>
        </dgm:presLayoutVars>
      </dgm:prSet>
      <dgm:spPr/>
    </dgm:pt>
    <dgm:pt modelId="{2A066209-379F-48A6-8F30-BE6DC5B10BDE}" type="pres">
      <dgm:prSet presAssocID="{FCC40710-CAB5-40FA-BF41-72108FAE436F}" presName="sibTrans" presStyleCnt="0"/>
      <dgm:spPr/>
    </dgm:pt>
    <dgm:pt modelId="{52363725-1AE0-44A4-B79C-3C126A049613}" type="pres">
      <dgm:prSet presAssocID="{EAF6BC6D-B80B-40EA-9A3D-33E98F2BD1E4}" presName="compNode" presStyleCnt="0"/>
      <dgm:spPr/>
    </dgm:pt>
    <dgm:pt modelId="{3E3A487A-A719-47DB-8336-DD89DB36D061}" type="pres">
      <dgm:prSet presAssocID="{EAF6BC6D-B80B-40EA-9A3D-33E98F2BD1E4}" presName="iconBgRect" presStyleLbl="bgShp" presStyleIdx="3" presStyleCnt="5"/>
      <dgm:spPr>
        <a:prstGeom prst="round2DiagRect">
          <a:avLst>
            <a:gd name="adj1" fmla="val 29727"/>
            <a:gd name="adj2" fmla="val 0"/>
          </a:avLst>
        </a:prstGeom>
      </dgm:spPr>
    </dgm:pt>
    <dgm:pt modelId="{EF9D22A3-629F-416B-9798-BD3849C828C3}" type="pres">
      <dgm:prSet presAssocID="{EAF6BC6D-B80B-40EA-9A3D-33E98F2BD1E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esentation with checklist"/>
        </a:ext>
      </dgm:extLst>
    </dgm:pt>
    <dgm:pt modelId="{E4CBF4D2-D29E-450C-86D1-EC86D08E36A9}" type="pres">
      <dgm:prSet presAssocID="{EAF6BC6D-B80B-40EA-9A3D-33E98F2BD1E4}" presName="spaceRect" presStyleCnt="0"/>
      <dgm:spPr/>
    </dgm:pt>
    <dgm:pt modelId="{2F813FF3-8FE8-43FE-AC31-9C4AD5950605}" type="pres">
      <dgm:prSet presAssocID="{EAF6BC6D-B80B-40EA-9A3D-33E98F2BD1E4}" presName="textRect" presStyleLbl="revTx" presStyleIdx="3" presStyleCnt="5">
        <dgm:presLayoutVars>
          <dgm:chMax val="1"/>
          <dgm:chPref val="1"/>
        </dgm:presLayoutVars>
      </dgm:prSet>
      <dgm:spPr/>
    </dgm:pt>
    <dgm:pt modelId="{9E569FED-F964-4E72-939B-DD7F7E70E639}" type="pres">
      <dgm:prSet presAssocID="{74DBDBBB-8C8B-4C1A-8D9F-A672974537B3}" presName="sibTrans" presStyleCnt="0"/>
      <dgm:spPr/>
    </dgm:pt>
    <dgm:pt modelId="{A3D8131E-C1C3-4D8E-8AF6-130EB8E9D4AA}" type="pres">
      <dgm:prSet presAssocID="{CB815D81-26D7-4D20-84E5-E0BB7CEF6802}" presName="compNode" presStyleCnt="0"/>
      <dgm:spPr/>
    </dgm:pt>
    <dgm:pt modelId="{D0055BCF-FC9D-4527-B633-FA24184A565A}" type="pres">
      <dgm:prSet presAssocID="{CB815D81-26D7-4D20-84E5-E0BB7CEF6802}" presName="iconBgRect" presStyleLbl="bgShp" presStyleIdx="4" presStyleCnt="5"/>
      <dgm:spPr>
        <a:prstGeom prst="round2DiagRect">
          <a:avLst>
            <a:gd name="adj1" fmla="val 29727"/>
            <a:gd name="adj2" fmla="val 0"/>
          </a:avLst>
        </a:prstGeom>
      </dgm:spPr>
    </dgm:pt>
    <dgm:pt modelId="{D72C7319-3AC7-4403-91FB-A5F4AC6D417B}" type="pres">
      <dgm:prSet presAssocID="{CB815D81-26D7-4D20-84E5-E0BB7CEF68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ooter"/>
        </a:ext>
      </dgm:extLst>
    </dgm:pt>
    <dgm:pt modelId="{7520BBBD-6A0D-4126-9FBD-95925AE577BC}" type="pres">
      <dgm:prSet presAssocID="{CB815D81-26D7-4D20-84E5-E0BB7CEF6802}" presName="spaceRect" presStyleCnt="0"/>
      <dgm:spPr/>
    </dgm:pt>
    <dgm:pt modelId="{7243FF03-E381-47DE-8EDE-E81CA4863354}" type="pres">
      <dgm:prSet presAssocID="{CB815D81-26D7-4D20-84E5-E0BB7CEF6802}" presName="textRect" presStyleLbl="revTx" presStyleIdx="4" presStyleCnt="5">
        <dgm:presLayoutVars>
          <dgm:chMax val="1"/>
          <dgm:chPref val="1"/>
        </dgm:presLayoutVars>
      </dgm:prSet>
      <dgm:spPr/>
    </dgm:pt>
  </dgm:ptLst>
  <dgm:cxnLst>
    <dgm:cxn modelId="{537E7C13-F5ED-49A0-AB1D-585C2F1ACCB4}" type="presOf" srcId="{8EF1338A-9078-4BD8-8019-2F0DCB15FBAF}" destId="{8B5D6AF3-80EE-4E1E-A19B-528D78A02863}" srcOrd="0" destOrd="0" presId="urn:microsoft.com/office/officeart/2018/5/layout/IconLeafLabelList"/>
    <dgm:cxn modelId="{6481155D-F7CA-449E-9E65-27D29DE3E417}" srcId="{8EF1338A-9078-4BD8-8019-2F0DCB15FBAF}" destId="{EAF6BC6D-B80B-40EA-9A3D-33E98F2BD1E4}" srcOrd="3" destOrd="0" parTransId="{BA22D086-3DBC-4A75-BB17-18ADAAE3B4A5}" sibTransId="{74DBDBBB-8C8B-4C1A-8D9F-A672974537B3}"/>
    <dgm:cxn modelId="{94064B51-53C4-4325-8EB3-09BBBFFA757D}" type="presOf" srcId="{CB815D81-26D7-4D20-84E5-E0BB7CEF6802}" destId="{7243FF03-E381-47DE-8EDE-E81CA4863354}" srcOrd="0" destOrd="0" presId="urn:microsoft.com/office/officeart/2018/5/layout/IconLeafLabelList"/>
    <dgm:cxn modelId="{E448B587-6343-4D4F-98EE-6D89DBFB504D}" srcId="{8EF1338A-9078-4BD8-8019-2F0DCB15FBAF}" destId="{90497B54-9347-4BF0-ADDD-F3CC0732AE5B}" srcOrd="0" destOrd="0" parTransId="{E1FBF12E-5368-48EE-A5ED-03E68DB76088}" sibTransId="{D7A7B289-E0AB-4FFA-A357-EA6C0F2ADE44}"/>
    <dgm:cxn modelId="{8F96FEAD-ABF3-4A92-BF38-47E8EBB8DA73}" type="presOf" srcId="{90497B54-9347-4BF0-ADDD-F3CC0732AE5B}" destId="{642E7975-E9A8-4461-AC7E-FEBC5D47EBB2}" srcOrd="0" destOrd="0" presId="urn:microsoft.com/office/officeart/2018/5/layout/IconLeafLabelList"/>
    <dgm:cxn modelId="{2509A2B9-A6A6-4D42-84DC-D0F0A12C138C}" srcId="{8EF1338A-9078-4BD8-8019-2F0DCB15FBAF}" destId="{E2620593-C3C5-4F1B-B24F-2D46BAAAA6C3}" srcOrd="2" destOrd="0" parTransId="{35A77518-7A42-49A8-BD41-EE0DCEA673F3}" sibTransId="{FCC40710-CAB5-40FA-BF41-72108FAE436F}"/>
    <dgm:cxn modelId="{3D835CD3-C049-49DF-8113-0C860BED89D8}" type="presOf" srcId="{EAF6BC6D-B80B-40EA-9A3D-33E98F2BD1E4}" destId="{2F813FF3-8FE8-43FE-AC31-9C4AD5950605}" srcOrd="0" destOrd="0" presId="urn:microsoft.com/office/officeart/2018/5/layout/IconLeafLabelList"/>
    <dgm:cxn modelId="{99D43BDB-A8DA-49C1-BE53-4C09A92546A5}" srcId="{8EF1338A-9078-4BD8-8019-2F0DCB15FBAF}" destId="{CB815D81-26D7-4D20-84E5-E0BB7CEF6802}" srcOrd="4" destOrd="0" parTransId="{8EA52D1D-A6B4-4FC5-82D8-99B61DCA09CE}" sibTransId="{553F42EA-3C65-4CA8-972A-33E6D75EE6BD}"/>
    <dgm:cxn modelId="{125681EA-89BF-40DE-BE6A-84710118A938}" srcId="{8EF1338A-9078-4BD8-8019-2F0DCB15FBAF}" destId="{40023B74-68C3-404F-8520-FD793CB3B9FA}" srcOrd="1" destOrd="0" parTransId="{B022E92E-9EA3-4335-BC46-7E3C6D02847F}" sibTransId="{CD6905D6-6931-468C-994B-EA346B4FA45A}"/>
    <dgm:cxn modelId="{CA662FF8-BA43-4F04-A978-D82E132CD724}" type="presOf" srcId="{40023B74-68C3-404F-8520-FD793CB3B9FA}" destId="{55061027-D00B-4931-B621-B2EEAE6725E1}" srcOrd="0" destOrd="0" presId="urn:microsoft.com/office/officeart/2018/5/layout/IconLeafLabelList"/>
    <dgm:cxn modelId="{7B4480FE-ED9C-42F5-BC24-020F71507C03}" type="presOf" srcId="{E2620593-C3C5-4F1B-B24F-2D46BAAAA6C3}" destId="{2C383B0D-B337-41DE-BC53-080E7C5E6E20}" srcOrd="0" destOrd="0" presId="urn:microsoft.com/office/officeart/2018/5/layout/IconLeafLabelList"/>
    <dgm:cxn modelId="{2EE050A7-422F-43B6-A1E1-825447E11F97}" type="presParOf" srcId="{8B5D6AF3-80EE-4E1E-A19B-528D78A02863}" destId="{C06A784F-6791-4380-824C-E3F765781815}" srcOrd="0" destOrd="0" presId="urn:microsoft.com/office/officeart/2018/5/layout/IconLeafLabelList"/>
    <dgm:cxn modelId="{FF35529B-F586-479F-B652-638157C6C71F}" type="presParOf" srcId="{C06A784F-6791-4380-824C-E3F765781815}" destId="{0C6DBA5D-3D82-42F3-B76E-74F44DAC2CEF}" srcOrd="0" destOrd="0" presId="urn:microsoft.com/office/officeart/2018/5/layout/IconLeafLabelList"/>
    <dgm:cxn modelId="{35471424-40B3-410A-B7DB-F119E200A6D4}" type="presParOf" srcId="{C06A784F-6791-4380-824C-E3F765781815}" destId="{C5B6E682-BFCB-45B6-B1A7-8CD34AAC35F4}" srcOrd="1" destOrd="0" presId="urn:microsoft.com/office/officeart/2018/5/layout/IconLeafLabelList"/>
    <dgm:cxn modelId="{BFBA6F16-FD9F-4DAA-AB2F-CBC681CB8DEB}" type="presParOf" srcId="{C06A784F-6791-4380-824C-E3F765781815}" destId="{E595F0EF-8F09-47C6-852E-30655E11573F}" srcOrd="2" destOrd="0" presId="urn:microsoft.com/office/officeart/2018/5/layout/IconLeafLabelList"/>
    <dgm:cxn modelId="{C365EAB7-EB9C-4283-9AC2-B6DBF7E45205}" type="presParOf" srcId="{C06A784F-6791-4380-824C-E3F765781815}" destId="{642E7975-E9A8-4461-AC7E-FEBC5D47EBB2}" srcOrd="3" destOrd="0" presId="urn:microsoft.com/office/officeart/2018/5/layout/IconLeafLabelList"/>
    <dgm:cxn modelId="{A9DE1EAF-E527-4A41-B39F-A3B472A5DB9D}" type="presParOf" srcId="{8B5D6AF3-80EE-4E1E-A19B-528D78A02863}" destId="{552719E2-AC1A-45D1-B190-2B11DF568502}" srcOrd="1" destOrd="0" presId="urn:microsoft.com/office/officeart/2018/5/layout/IconLeafLabelList"/>
    <dgm:cxn modelId="{B5F4466E-B168-4975-B0A4-B0A16D255BC2}" type="presParOf" srcId="{8B5D6AF3-80EE-4E1E-A19B-528D78A02863}" destId="{5B507208-ADA1-44DF-B467-91BA44408265}" srcOrd="2" destOrd="0" presId="urn:microsoft.com/office/officeart/2018/5/layout/IconLeafLabelList"/>
    <dgm:cxn modelId="{A022EB2F-4D8D-465C-B5EE-B620E3DC8684}" type="presParOf" srcId="{5B507208-ADA1-44DF-B467-91BA44408265}" destId="{9CBBEEC2-9B48-4624-B83A-357D47FA5D06}" srcOrd="0" destOrd="0" presId="urn:microsoft.com/office/officeart/2018/5/layout/IconLeafLabelList"/>
    <dgm:cxn modelId="{78F7459C-EF21-480F-813D-A63F2F40EC26}" type="presParOf" srcId="{5B507208-ADA1-44DF-B467-91BA44408265}" destId="{0FCCD696-0027-4FC4-B3F3-CC23D99B210A}" srcOrd="1" destOrd="0" presId="urn:microsoft.com/office/officeart/2018/5/layout/IconLeafLabelList"/>
    <dgm:cxn modelId="{54F31268-88A8-42C1-9C48-9CBA058618A9}" type="presParOf" srcId="{5B507208-ADA1-44DF-B467-91BA44408265}" destId="{E69C618F-8C81-4521-BE1D-97786551E53A}" srcOrd="2" destOrd="0" presId="urn:microsoft.com/office/officeart/2018/5/layout/IconLeafLabelList"/>
    <dgm:cxn modelId="{8FAED6DD-CDE0-492A-8C01-EB778D6D60CE}" type="presParOf" srcId="{5B507208-ADA1-44DF-B467-91BA44408265}" destId="{55061027-D00B-4931-B621-B2EEAE6725E1}" srcOrd="3" destOrd="0" presId="urn:microsoft.com/office/officeart/2018/5/layout/IconLeafLabelList"/>
    <dgm:cxn modelId="{B4C68C2F-02EA-4000-8CF9-987C66F31EA0}" type="presParOf" srcId="{8B5D6AF3-80EE-4E1E-A19B-528D78A02863}" destId="{8E82FC84-6B0E-4CD4-905E-B2392E7B7054}" srcOrd="3" destOrd="0" presId="urn:microsoft.com/office/officeart/2018/5/layout/IconLeafLabelList"/>
    <dgm:cxn modelId="{283BEF4A-59F6-4FF6-8AE8-D2097A3C56B3}" type="presParOf" srcId="{8B5D6AF3-80EE-4E1E-A19B-528D78A02863}" destId="{9FE29189-4544-4500-A3F3-F9702BD6FB1B}" srcOrd="4" destOrd="0" presId="urn:microsoft.com/office/officeart/2018/5/layout/IconLeafLabelList"/>
    <dgm:cxn modelId="{E2428109-A765-4490-89DF-FC8FD0B5FF67}" type="presParOf" srcId="{9FE29189-4544-4500-A3F3-F9702BD6FB1B}" destId="{D93B27B7-182A-4904-A831-CC715E576180}" srcOrd="0" destOrd="0" presId="urn:microsoft.com/office/officeart/2018/5/layout/IconLeafLabelList"/>
    <dgm:cxn modelId="{5639CC76-B928-4AD1-9B18-32641CE90221}" type="presParOf" srcId="{9FE29189-4544-4500-A3F3-F9702BD6FB1B}" destId="{92D3E88C-2BBB-4155-81D0-0A286A22F640}" srcOrd="1" destOrd="0" presId="urn:microsoft.com/office/officeart/2018/5/layout/IconLeafLabelList"/>
    <dgm:cxn modelId="{04CA5E46-5ABB-44F7-98D0-9AF519BCF836}" type="presParOf" srcId="{9FE29189-4544-4500-A3F3-F9702BD6FB1B}" destId="{914D70B8-008D-49E3-A366-E431C8089FED}" srcOrd="2" destOrd="0" presId="urn:microsoft.com/office/officeart/2018/5/layout/IconLeafLabelList"/>
    <dgm:cxn modelId="{ABC29994-31F2-48A7-B12D-D6B2E874FCDB}" type="presParOf" srcId="{9FE29189-4544-4500-A3F3-F9702BD6FB1B}" destId="{2C383B0D-B337-41DE-BC53-080E7C5E6E20}" srcOrd="3" destOrd="0" presId="urn:microsoft.com/office/officeart/2018/5/layout/IconLeafLabelList"/>
    <dgm:cxn modelId="{4F9AA447-4E27-470E-8A8C-C01819076061}" type="presParOf" srcId="{8B5D6AF3-80EE-4E1E-A19B-528D78A02863}" destId="{2A066209-379F-48A6-8F30-BE6DC5B10BDE}" srcOrd="5" destOrd="0" presId="urn:microsoft.com/office/officeart/2018/5/layout/IconLeafLabelList"/>
    <dgm:cxn modelId="{8BEA2D75-F221-4000-82D5-FF57EE6D8A54}" type="presParOf" srcId="{8B5D6AF3-80EE-4E1E-A19B-528D78A02863}" destId="{52363725-1AE0-44A4-B79C-3C126A049613}" srcOrd="6" destOrd="0" presId="urn:microsoft.com/office/officeart/2018/5/layout/IconLeafLabelList"/>
    <dgm:cxn modelId="{A5A7CA6E-0C42-4A97-872E-FA7E57E5E03E}" type="presParOf" srcId="{52363725-1AE0-44A4-B79C-3C126A049613}" destId="{3E3A487A-A719-47DB-8336-DD89DB36D061}" srcOrd="0" destOrd="0" presId="urn:microsoft.com/office/officeart/2018/5/layout/IconLeafLabelList"/>
    <dgm:cxn modelId="{322A3AD1-F4CD-4727-9E74-38B08610BDBD}" type="presParOf" srcId="{52363725-1AE0-44A4-B79C-3C126A049613}" destId="{EF9D22A3-629F-416B-9798-BD3849C828C3}" srcOrd="1" destOrd="0" presId="urn:microsoft.com/office/officeart/2018/5/layout/IconLeafLabelList"/>
    <dgm:cxn modelId="{50B4C2D0-1C61-43F9-9C4A-CE91F4ED062D}" type="presParOf" srcId="{52363725-1AE0-44A4-B79C-3C126A049613}" destId="{E4CBF4D2-D29E-450C-86D1-EC86D08E36A9}" srcOrd="2" destOrd="0" presId="urn:microsoft.com/office/officeart/2018/5/layout/IconLeafLabelList"/>
    <dgm:cxn modelId="{E6C44081-A792-4BB5-B60C-07F2802FD6C3}" type="presParOf" srcId="{52363725-1AE0-44A4-B79C-3C126A049613}" destId="{2F813FF3-8FE8-43FE-AC31-9C4AD5950605}" srcOrd="3" destOrd="0" presId="urn:microsoft.com/office/officeart/2018/5/layout/IconLeafLabelList"/>
    <dgm:cxn modelId="{B7445B03-8F82-44E0-8B88-8C84B11112F6}" type="presParOf" srcId="{8B5D6AF3-80EE-4E1E-A19B-528D78A02863}" destId="{9E569FED-F964-4E72-939B-DD7F7E70E639}" srcOrd="7" destOrd="0" presId="urn:microsoft.com/office/officeart/2018/5/layout/IconLeafLabelList"/>
    <dgm:cxn modelId="{C785F60C-CAAD-47DE-BA87-6148F193A625}" type="presParOf" srcId="{8B5D6AF3-80EE-4E1E-A19B-528D78A02863}" destId="{A3D8131E-C1C3-4D8E-8AF6-130EB8E9D4AA}" srcOrd="8" destOrd="0" presId="urn:microsoft.com/office/officeart/2018/5/layout/IconLeafLabelList"/>
    <dgm:cxn modelId="{19804F97-3F7B-4CAE-AE67-71630A37B812}" type="presParOf" srcId="{A3D8131E-C1C3-4D8E-8AF6-130EB8E9D4AA}" destId="{D0055BCF-FC9D-4527-B633-FA24184A565A}" srcOrd="0" destOrd="0" presId="urn:microsoft.com/office/officeart/2018/5/layout/IconLeafLabelList"/>
    <dgm:cxn modelId="{A6A213CF-7763-4228-BA2C-142521B8BF6A}" type="presParOf" srcId="{A3D8131E-C1C3-4D8E-8AF6-130EB8E9D4AA}" destId="{D72C7319-3AC7-4403-91FB-A5F4AC6D417B}" srcOrd="1" destOrd="0" presId="urn:microsoft.com/office/officeart/2018/5/layout/IconLeafLabelList"/>
    <dgm:cxn modelId="{AE8B8F4F-CEC3-48E3-979C-1E409057D46C}" type="presParOf" srcId="{A3D8131E-C1C3-4D8E-8AF6-130EB8E9D4AA}" destId="{7520BBBD-6A0D-4126-9FBD-95925AE577BC}" srcOrd="2" destOrd="0" presId="urn:microsoft.com/office/officeart/2018/5/layout/IconLeafLabelList"/>
    <dgm:cxn modelId="{E2F29961-084A-4F80-905C-C8E9D7FFEBBB}" type="presParOf" srcId="{A3D8131E-C1C3-4D8E-8AF6-130EB8E9D4AA}" destId="{7243FF03-E381-47DE-8EDE-E81CA486335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455263-D40E-4B3A-8D9D-97C8CD4F639A}"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B316EAE-CB01-412D-85BF-433754B8265F}">
      <dgm:prSet phldrT="[Text]"/>
      <dgm:spPr/>
      <dgm:t>
        <a:bodyPr/>
        <a:lstStyle/>
        <a:p>
          <a:r>
            <a:rPr lang="en-US" dirty="0"/>
            <a:t>Define Value</a:t>
          </a:r>
        </a:p>
      </dgm:t>
    </dgm:pt>
    <dgm:pt modelId="{0803CC06-2419-410F-80F4-190318C0132D}" type="parTrans" cxnId="{0371ADD4-57F1-46A7-9756-B63029E0F562}">
      <dgm:prSet/>
      <dgm:spPr/>
      <dgm:t>
        <a:bodyPr/>
        <a:lstStyle/>
        <a:p>
          <a:endParaRPr lang="en-US"/>
        </a:p>
      </dgm:t>
    </dgm:pt>
    <dgm:pt modelId="{AF8C924C-866F-458A-934A-B3ECE8281068}" type="sibTrans" cxnId="{0371ADD4-57F1-46A7-9756-B63029E0F562}">
      <dgm:prSet/>
      <dgm:spPr/>
      <dgm:t>
        <a:bodyPr/>
        <a:lstStyle/>
        <a:p>
          <a:endParaRPr lang="en-US"/>
        </a:p>
      </dgm:t>
    </dgm:pt>
    <dgm:pt modelId="{80E0DD64-B94F-4D8B-92AC-DD104C5D3C82}">
      <dgm:prSet/>
      <dgm:spPr/>
      <dgm:t>
        <a:bodyPr/>
        <a:lstStyle/>
        <a:p>
          <a:r>
            <a:rPr lang="en-US"/>
            <a:t>Map Value Stream</a:t>
          </a:r>
        </a:p>
      </dgm:t>
    </dgm:pt>
    <dgm:pt modelId="{A585036C-187F-4419-9D4D-91F6604BC9CE}" type="parTrans" cxnId="{D0BB68D3-BE66-490B-8D4A-22375DDA95E7}">
      <dgm:prSet/>
      <dgm:spPr/>
      <dgm:t>
        <a:bodyPr/>
        <a:lstStyle/>
        <a:p>
          <a:endParaRPr lang="en-US"/>
        </a:p>
      </dgm:t>
    </dgm:pt>
    <dgm:pt modelId="{69B9D897-9674-413D-8041-60FE96FD4A86}" type="sibTrans" cxnId="{D0BB68D3-BE66-490B-8D4A-22375DDA95E7}">
      <dgm:prSet/>
      <dgm:spPr/>
      <dgm:t>
        <a:bodyPr/>
        <a:lstStyle/>
        <a:p>
          <a:endParaRPr lang="en-US"/>
        </a:p>
      </dgm:t>
    </dgm:pt>
    <dgm:pt modelId="{A334CA97-73BE-4AFD-A942-1D601D9ADF14}">
      <dgm:prSet/>
      <dgm:spPr/>
      <dgm:t>
        <a:bodyPr/>
        <a:lstStyle/>
        <a:p>
          <a:r>
            <a:rPr lang="en-US"/>
            <a:t>Improve Flow</a:t>
          </a:r>
        </a:p>
      </dgm:t>
    </dgm:pt>
    <dgm:pt modelId="{73CE2649-72EE-4204-8671-08BED73ABD22}" type="parTrans" cxnId="{3540081B-58BB-464B-B2DE-45C40B051836}">
      <dgm:prSet/>
      <dgm:spPr/>
      <dgm:t>
        <a:bodyPr/>
        <a:lstStyle/>
        <a:p>
          <a:endParaRPr lang="en-US"/>
        </a:p>
      </dgm:t>
    </dgm:pt>
    <dgm:pt modelId="{24B3A85D-7129-4F94-A09C-C71CC2394051}" type="sibTrans" cxnId="{3540081B-58BB-464B-B2DE-45C40B051836}">
      <dgm:prSet/>
      <dgm:spPr/>
      <dgm:t>
        <a:bodyPr/>
        <a:lstStyle/>
        <a:p>
          <a:endParaRPr lang="en-US"/>
        </a:p>
      </dgm:t>
    </dgm:pt>
    <dgm:pt modelId="{1F629433-1CB3-4844-88E1-E145A29414C9}">
      <dgm:prSet/>
      <dgm:spPr/>
      <dgm:t>
        <a:bodyPr/>
        <a:lstStyle/>
        <a:p>
          <a:r>
            <a:rPr lang="en-US" dirty="0"/>
            <a:t>Create Observability</a:t>
          </a:r>
        </a:p>
      </dgm:t>
    </dgm:pt>
    <dgm:pt modelId="{F91CF559-8160-4F9D-BDD7-C37CD2B462F4}" type="parTrans" cxnId="{7BF07BFA-BA60-4114-86E8-6A654982024B}">
      <dgm:prSet/>
      <dgm:spPr/>
      <dgm:t>
        <a:bodyPr/>
        <a:lstStyle/>
        <a:p>
          <a:endParaRPr lang="en-US"/>
        </a:p>
      </dgm:t>
    </dgm:pt>
    <dgm:pt modelId="{3CE44046-F3D0-4117-8C7D-49BE4610BEF1}" type="sibTrans" cxnId="{7BF07BFA-BA60-4114-86E8-6A654982024B}">
      <dgm:prSet/>
      <dgm:spPr/>
      <dgm:t>
        <a:bodyPr/>
        <a:lstStyle/>
        <a:p>
          <a:endParaRPr lang="en-US"/>
        </a:p>
      </dgm:t>
    </dgm:pt>
    <dgm:pt modelId="{3601BD96-153E-4030-A151-4AD4F6AE3477}">
      <dgm:prSet/>
      <dgm:spPr/>
      <dgm:t>
        <a:bodyPr/>
        <a:lstStyle/>
        <a:p>
          <a:r>
            <a:rPr lang="en-US"/>
            <a:t>Innovate and Improve</a:t>
          </a:r>
        </a:p>
      </dgm:t>
    </dgm:pt>
    <dgm:pt modelId="{D2D923A8-EC01-497B-9EE6-77018C44A601}" type="parTrans" cxnId="{8D2E821D-7198-46B4-A2EB-F047451546ED}">
      <dgm:prSet/>
      <dgm:spPr/>
      <dgm:t>
        <a:bodyPr/>
        <a:lstStyle/>
        <a:p>
          <a:endParaRPr lang="en-US"/>
        </a:p>
      </dgm:t>
    </dgm:pt>
    <dgm:pt modelId="{63CC2EF1-AB04-4DD7-9649-F35A399BE60F}" type="sibTrans" cxnId="{8D2E821D-7198-46B4-A2EB-F047451546ED}">
      <dgm:prSet/>
      <dgm:spPr/>
      <dgm:t>
        <a:bodyPr/>
        <a:lstStyle/>
        <a:p>
          <a:endParaRPr lang="en-US"/>
        </a:p>
      </dgm:t>
    </dgm:pt>
    <dgm:pt modelId="{A6648922-A774-4ACC-9FF1-9C6A936DBDB1}" type="pres">
      <dgm:prSet presAssocID="{5F455263-D40E-4B3A-8D9D-97C8CD4F639A}" presName="cycle" presStyleCnt="0">
        <dgm:presLayoutVars>
          <dgm:dir/>
          <dgm:resizeHandles val="exact"/>
        </dgm:presLayoutVars>
      </dgm:prSet>
      <dgm:spPr/>
    </dgm:pt>
    <dgm:pt modelId="{9B2B87FA-2AE8-40C2-AAE7-44EE697FC7B7}" type="pres">
      <dgm:prSet presAssocID="{7B316EAE-CB01-412D-85BF-433754B8265F}" presName="node" presStyleLbl="node1" presStyleIdx="0" presStyleCnt="5">
        <dgm:presLayoutVars>
          <dgm:bulletEnabled val="1"/>
        </dgm:presLayoutVars>
      </dgm:prSet>
      <dgm:spPr/>
    </dgm:pt>
    <dgm:pt modelId="{647FC878-DFB1-43CC-8608-45899CEC5244}" type="pres">
      <dgm:prSet presAssocID="{7B316EAE-CB01-412D-85BF-433754B8265F}" presName="spNode" presStyleCnt="0"/>
      <dgm:spPr/>
    </dgm:pt>
    <dgm:pt modelId="{8E0375C5-087B-4F24-AF18-9212B2641FBD}" type="pres">
      <dgm:prSet presAssocID="{AF8C924C-866F-458A-934A-B3ECE8281068}" presName="sibTrans" presStyleLbl="sibTrans1D1" presStyleIdx="0" presStyleCnt="5"/>
      <dgm:spPr/>
    </dgm:pt>
    <dgm:pt modelId="{ACA2BBC3-0690-4AF8-8DD5-5A5EF22DCFBC}" type="pres">
      <dgm:prSet presAssocID="{80E0DD64-B94F-4D8B-92AC-DD104C5D3C82}" presName="node" presStyleLbl="node1" presStyleIdx="1" presStyleCnt="5">
        <dgm:presLayoutVars>
          <dgm:bulletEnabled val="1"/>
        </dgm:presLayoutVars>
      </dgm:prSet>
      <dgm:spPr/>
    </dgm:pt>
    <dgm:pt modelId="{F2361CEA-88B7-4542-AF88-F4372D72658F}" type="pres">
      <dgm:prSet presAssocID="{80E0DD64-B94F-4D8B-92AC-DD104C5D3C82}" presName="spNode" presStyleCnt="0"/>
      <dgm:spPr/>
    </dgm:pt>
    <dgm:pt modelId="{A34C4E83-4F6D-4EE0-9F0E-AC1102976DAD}" type="pres">
      <dgm:prSet presAssocID="{69B9D897-9674-413D-8041-60FE96FD4A86}" presName="sibTrans" presStyleLbl="sibTrans1D1" presStyleIdx="1" presStyleCnt="5"/>
      <dgm:spPr/>
    </dgm:pt>
    <dgm:pt modelId="{4FB53855-CF56-44EC-B2DA-B6B00B47057B}" type="pres">
      <dgm:prSet presAssocID="{A334CA97-73BE-4AFD-A942-1D601D9ADF14}" presName="node" presStyleLbl="node1" presStyleIdx="2" presStyleCnt="5">
        <dgm:presLayoutVars>
          <dgm:bulletEnabled val="1"/>
        </dgm:presLayoutVars>
      </dgm:prSet>
      <dgm:spPr/>
    </dgm:pt>
    <dgm:pt modelId="{E14C4447-4DEF-43A8-8270-9916949491B2}" type="pres">
      <dgm:prSet presAssocID="{A334CA97-73BE-4AFD-A942-1D601D9ADF14}" presName="spNode" presStyleCnt="0"/>
      <dgm:spPr/>
    </dgm:pt>
    <dgm:pt modelId="{759CF90B-11E5-4E4B-9F76-585BBEEA755F}" type="pres">
      <dgm:prSet presAssocID="{24B3A85D-7129-4F94-A09C-C71CC2394051}" presName="sibTrans" presStyleLbl="sibTrans1D1" presStyleIdx="2" presStyleCnt="5"/>
      <dgm:spPr/>
    </dgm:pt>
    <dgm:pt modelId="{6E8314B0-B12A-4B30-B6E0-926276A3A484}" type="pres">
      <dgm:prSet presAssocID="{1F629433-1CB3-4844-88E1-E145A29414C9}" presName="node" presStyleLbl="node1" presStyleIdx="3" presStyleCnt="5">
        <dgm:presLayoutVars>
          <dgm:bulletEnabled val="1"/>
        </dgm:presLayoutVars>
      </dgm:prSet>
      <dgm:spPr/>
    </dgm:pt>
    <dgm:pt modelId="{74BE6E2B-3E72-414B-98FC-3519042B7039}" type="pres">
      <dgm:prSet presAssocID="{1F629433-1CB3-4844-88E1-E145A29414C9}" presName="spNode" presStyleCnt="0"/>
      <dgm:spPr/>
    </dgm:pt>
    <dgm:pt modelId="{669992FD-66F9-4868-9D36-30FEBBAE324E}" type="pres">
      <dgm:prSet presAssocID="{3CE44046-F3D0-4117-8C7D-49BE4610BEF1}" presName="sibTrans" presStyleLbl="sibTrans1D1" presStyleIdx="3" presStyleCnt="5"/>
      <dgm:spPr/>
    </dgm:pt>
    <dgm:pt modelId="{A2D90720-B938-49B8-9DE6-12BF0781F644}" type="pres">
      <dgm:prSet presAssocID="{3601BD96-153E-4030-A151-4AD4F6AE3477}" presName="node" presStyleLbl="node1" presStyleIdx="4" presStyleCnt="5">
        <dgm:presLayoutVars>
          <dgm:bulletEnabled val="1"/>
        </dgm:presLayoutVars>
      </dgm:prSet>
      <dgm:spPr/>
    </dgm:pt>
    <dgm:pt modelId="{6D754377-6753-4604-B02D-D71F68FE9A97}" type="pres">
      <dgm:prSet presAssocID="{3601BD96-153E-4030-A151-4AD4F6AE3477}" presName="spNode" presStyleCnt="0"/>
      <dgm:spPr/>
    </dgm:pt>
    <dgm:pt modelId="{D7F44D49-64B9-4F53-BC06-7595691ECE05}" type="pres">
      <dgm:prSet presAssocID="{63CC2EF1-AB04-4DD7-9649-F35A399BE60F}" presName="sibTrans" presStyleLbl="sibTrans1D1" presStyleIdx="4" presStyleCnt="5"/>
      <dgm:spPr/>
    </dgm:pt>
  </dgm:ptLst>
  <dgm:cxnLst>
    <dgm:cxn modelId="{3540081B-58BB-464B-B2DE-45C40B051836}" srcId="{5F455263-D40E-4B3A-8D9D-97C8CD4F639A}" destId="{A334CA97-73BE-4AFD-A942-1D601D9ADF14}" srcOrd="2" destOrd="0" parTransId="{73CE2649-72EE-4204-8671-08BED73ABD22}" sibTransId="{24B3A85D-7129-4F94-A09C-C71CC2394051}"/>
    <dgm:cxn modelId="{8D2E821D-7198-46B4-A2EB-F047451546ED}" srcId="{5F455263-D40E-4B3A-8D9D-97C8CD4F639A}" destId="{3601BD96-153E-4030-A151-4AD4F6AE3477}" srcOrd="4" destOrd="0" parTransId="{D2D923A8-EC01-497B-9EE6-77018C44A601}" sibTransId="{63CC2EF1-AB04-4DD7-9649-F35A399BE60F}"/>
    <dgm:cxn modelId="{95D6DD1F-A041-4280-8809-E08F4FFFACEA}" type="presOf" srcId="{A334CA97-73BE-4AFD-A942-1D601D9ADF14}" destId="{4FB53855-CF56-44EC-B2DA-B6B00B47057B}" srcOrd="0" destOrd="0" presId="urn:microsoft.com/office/officeart/2005/8/layout/cycle5"/>
    <dgm:cxn modelId="{515B3527-9556-4E7F-90ED-2E3F37A05673}" type="presOf" srcId="{3CE44046-F3D0-4117-8C7D-49BE4610BEF1}" destId="{669992FD-66F9-4868-9D36-30FEBBAE324E}" srcOrd="0" destOrd="0" presId="urn:microsoft.com/office/officeart/2005/8/layout/cycle5"/>
    <dgm:cxn modelId="{8D06E163-35AE-4ED8-B293-B8D9A2B27ECC}" type="presOf" srcId="{1F629433-1CB3-4844-88E1-E145A29414C9}" destId="{6E8314B0-B12A-4B30-B6E0-926276A3A484}" srcOrd="0" destOrd="0" presId="urn:microsoft.com/office/officeart/2005/8/layout/cycle5"/>
    <dgm:cxn modelId="{2153F951-2498-4288-A706-BAC518FD9DF8}" type="presOf" srcId="{69B9D897-9674-413D-8041-60FE96FD4A86}" destId="{A34C4E83-4F6D-4EE0-9F0E-AC1102976DAD}" srcOrd="0" destOrd="0" presId="urn:microsoft.com/office/officeart/2005/8/layout/cycle5"/>
    <dgm:cxn modelId="{4E07E856-4C32-4DA4-84F0-0675A6419DD5}" type="presOf" srcId="{7B316EAE-CB01-412D-85BF-433754B8265F}" destId="{9B2B87FA-2AE8-40C2-AAE7-44EE697FC7B7}" srcOrd="0" destOrd="0" presId="urn:microsoft.com/office/officeart/2005/8/layout/cycle5"/>
    <dgm:cxn modelId="{BD9A287A-4816-4584-8C49-010BBD283C0E}" type="presOf" srcId="{24B3A85D-7129-4F94-A09C-C71CC2394051}" destId="{759CF90B-11E5-4E4B-9F76-585BBEEA755F}" srcOrd="0" destOrd="0" presId="urn:microsoft.com/office/officeart/2005/8/layout/cycle5"/>
    <dgm:cxn modelId="{7B27F580-C9E4-4833-BFFE-5D74768F859B}" type="presOf" srcId="{63CC2EF1-AB04-4DD7-9649-F35A399BE60F}" destId="{D7F44D49-64B9-4F53-BC06-7595691ECE05}" srcOrd="0" destOrd="0" presId="urn:microsoft.com/office/officeart/2005/8/layout/cycle5"/>
    <dgm:cxn modelId="{3F3DC89C-39BE-42B3-A17B-443850FAC066}" type="presOf" srcId="{3601BD96-153E-4030-A151-4AD4F6AE3477}" destId="{A2D90720-B938-49B8-9DE6-12BF0781F644}" srcOrd="0" destOrd="0" presId="urn:microsoft.com/office/officeart/2005/8/layout/cycle5"/>
    <dgm:cxn modelId="{B7EA1FA5-32AB-4357-A5F9-6655302736FD}" type="presOf" srcId="{80E0DD64-B94F-4D8B-92AC-DD104C5D3C82}" destId="{ACA2BBC3-0690-4AF8-8DD5-5A5EF22DCFBC}" srcOrd="0" destOrd="0" presId="urn:microsoft.com/office/officeart/2005/8/layout/cycle5"/>
    <dgm:cxn modelId="{8B0F0AC6-E1B7-40F5-9E9B-091F88ECAA12}" type="presOf" srcId="{AF8C924C-866F-458A-934A-B3ECE8281068}" destId="{8E0375C5-087B-4F24-AF18-9212B2641FBD}" srcOrd="0" destOrd="0" presId="urn:microsoft.com/office/officeart/2005/8/layout/cycle5"/>
    <dgm:cxn modelId="{D0BB68D3-BE66-490B-8D4A-22375DDA95E7}" srcId="{5F455263-D40E-4B3A-8D9D-97C8CD4F639A}" destId="{80E0DD64-B94F-4D8B-92AC-DD104C5D3C82}" srcOrd="1" destOrd="0" parTransId="{A585036C-187F-4419-9D4D-91F6604BC9CE}" sibTransId="{69B9D897-9674-413D-8041-60FE96FD4A86}"/>
    <dgm:cxn modelId="{0371ADD4-57F1-46A7-9756-B63029E0F562}" srcId="{5F455263-D40E-4B3A-8D9D-97C8CD4F639A}" destId="{7B316EAE-CB01-412D-85BF-433754B8265F}" srcOrd="0" destOrd="0" parTransId="{0803CC06-2419-410F-80F4-190318C0132D}" sibTransId="{AF8C924C-866F-458A-934A-B3ECE8281068}"/>
    <dgm:cxn modelId="{EC5B0DE1-95D4-4243-B263-3868DC2584DF}" type="presOf" srcId="{5F455263-D40E-4B3A-8D9D-97C8CD4F639A}" destId="{A6648922-A774-4ACC-9FF1-9C6A936DBDB1}" srcOrd="0" destOrd="0" presId="urn:microsoft.com/office/officeart/2005/8/layout/cycle5"/>
    <dgm:cxn modelId="{7BF07BFA-BA60-4114-86E8-6A654982024B}" srcId="{5F455263-D40E-4B3A-8D9D-97C8CD4F639A}" destId="{1F629433-1CB3-4844-88E1-E145A29414C9}" srcOrd="3" destOrd="0" parTransId="{F91CF559-8160-4F9D-BDD7-C37CD2B462F4}" sibTransId="{3CE44046-F3D0-4117-8C7D-49BE4610BEF1}"/>
    <dgm:cxn modelId="{C1AAACCD-FB39-4F33-9D3C-D77583176963}" type="presParOf" srcId="{A6648922-A774-4ACC-9FF1-9C6A936DBDB1}" destId="{9B2B87FA-2AE8-40C2-AAE7-44EE697FC7B7}" srcOrd="0" destOrd="0" presId="urn:microsoft.com/office/officeart/2005/8/layout/cycle5"/>
    <dgm:cxn modelId="{F1A5FF81-6DF0-44B5-AC24-F3BF82F732D8}" type="presParOf" srcId="{A6648922-A774-4ACC-9FF1-9C6A936DBDB1}" destId="{647FC878-DFB1-43CC-8608-45899CEC5244}" srcOrd="1" destOrd="0" presId="urn:microsoft.com/office/officeart/2005/8/layout/cycle5"/>
    <dgm:cxn modelId="{3BAFF8F6-4780-46E5-A403-5E46F9C13179}" type="presParOf" srcId="{A6648922-A774-4ACC-9FF1-9C6A936DBDB1}" destId="{8E0375C5-087B-4F24-AF18-9212B2641FBD}" srcOrd="2" destOrd="0" presId="urn:microsoft.com/office/officeart/2005/8/layout/cycle5"/>
    <dgm:cxn modelId="{F6E109A0-4BFD-4354-ADEF-37D6D9628193}" type="presParOf" srcId="{A6648922-A774-4ACC-9FF1-9C6A936DBDB1}" destId="{ACA2BBC3-0690-4AF8-8DD5-5A5EF22DCFBC}" srcOrd="3" destOrd="0" presId="urn:microsoft.com/office/officeart/2005/8/layout/cycle5"/>
    <dgm:cxn modelId="{7E0AF123-5D7F-43FB-8A99-6A30A1EB7864}" type="presParOf" srcId="{A6648922-A774-4ACC-9FF1-9C6A936DBDB1}" destId="{F2361CEA-88B7-4542-AF88-F4372D72658F}" srcOrd="4" destOrd="0" presId="urn:microsoft.com/office/officeart/2005/8/layout/cycle5"/>
    <dgm:cxn modelId="{6D0DEED1-85EC-4B64-9ADF-579494D81023}" type="presParOf" srcId="{A6648922-A774-4ACC-9FF1-9C6A936DBDB1}" destId="{A34C4E83-4F6D-4EE0-9F0E-AC1102976DAD}" srcOrd="5" destOrd="0" presId="urn:microsoft.com/office/officeart/2005/8/layout/cycle5"/>
    <dgm:cxn modelId="{06037C84-A3B3-429C-97A1-62223F511F47}" type="presParOf" srcId="{A6648922-A774-4ACC-9FF1-9C6A936DBDB1}" destId="{4FB53855-CF56-44EC-B2DA-B6B00B47057B}" srcOrd="6" destOrd="0" presId="urn:microsoft.com/office/officeart/2005/8/layout/cycle5"/>
    <dgm:cxn modelId="{187104AD-3C3D-407F-BE36-C210BEAE82F0}" type="presParOf" srcId="{A6648922-A774-4ACC-9FF1-9C6A936DBDB1}" destId="{E14C4447-4DEF-43A8-8270-9916949491B2}" srcOrd="7" destOrd="0" presId="urn:microsoft.com/office/officeart/2005/8/layout/cycle5"/>
    <dgm:cxn modelId="{F86361A0-BD21-45BC-8A48-4B578A881266}" type="presParOf" srcId="{A6648922-A774-4ACC-9FF1-9C6A936DBDB1}" destId="{759CF90B-11E5-4E4B-9F76-585BBEEA755F}" srcOrd="8" destOrd="0" presId="urn:microsoft.com/office/officeart/2005/8/layout/cycle5"/>
    <dgm:cxn modelId="{92CC984F-3AAC-40E0-8629-4DFE1FD16B0D}" type="presParOf" srcId="{A6648922-A774-4ACC-9FF1-9C6A936DBDB1}" destId="{6E8314B0-B12A-4B30-B6E0-926276A3A484}" srcOrd="9" destOrd="0" presId="urn:microsoft.com/office/officeart/2005/8/layout/cycle5"/>
    <dgm:cxn modelId="{10078CE4-E9C1-4B40-AFF9-9953B20343C1}" type="presParOf" srcId="{A6648922-A774-4ACC-9FF1-9C6A936DBDB1}" destId="{74BE6E2B-3E72-414B-98FC-3519042B7039}" srcOrd="10" destOrd="0" presId="urn:microsoft.com/office/officeart/2005/8/layout/cycle5"/>
    <dgm:cxn modelId="{DD239BFC-17A7-448F-915E-9E71591AA271}" type="presParOf" srcId="{A6648922-A774-4ACC-9FF1-9C6A936DBDB1}" destId="{669992FD-66F9-4868-9D36-30FEBBAE324E}" srcOrd="11" destOrd="0" presId="urn:microsoft.com/office/officeart/2005/8/layout/cycle5"/>
    <dgm:cxn modelId="{2FF5A675-246D-49EE-85C5-EB2953A363A4}" type="presParOf" srcId="{A6648922-A774-4ACC-9FF1-9C6A936DBDB1}" destId="{A2D90720-B938-49B8-9DE6-12BF0781F644}" srcOrd="12" destOrd="0" presId="urn:microsoft.com/office/officeart/2005/8/layout/cycle5"/>
    <dgm:cxn modelId="{DBFDE9D8-81EA-401A-B31B-45606F4E912C}" type="presParOf" srcId="{A6648922-A774-4ACC-9FF1-9C6A936DBDB1}" destId="{6D754377-6753-4604-B02D-D71F68FE9A97}" srcOrd="13" destOrd="0" presId="urn:microsoft.com/office/officeart/2005/8/layout/cycle5"/>
    <dgm:cxn modelId="{5BF92D23-1C36-40D1-AB56-496962E8CB70}" type="presParOf" srcId="{A6648922-A774-4ACC-9FF1-9C6A936DBDB1}" destId="{D7F44D49-64B9-4F53-BC06-7595691ECE05}"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B90B5-E9DE-4E59-A8B6-CCDEDAFCD76F}">
      <dsp:nvSpPr>
        <dsp:cNvPr id="0" name=""/>
        <dsp:cNvSpPr/>
      </dsp:nvSpPr>
      <dsp:spPr>
        <a:xfrm>
          <a:off x="708743" y="319418"/>
          <a:ext cx="2058750" cy="205875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AB527-DF73-4BBE-AD46-501DC8AD8F5B}">
      <dsp:nvSpPr>
        <dsp:cNvPr id="0" name=""/>
        <dsp:cNvSpPr/>
      </dsp:nvSpPr>
      <dsp:spPr>
        <a:xfrm>
          <a:off x="1147493" y="758169"/>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3ABFF8-8EF7-4295-AC35-D9895B3B283C}">
      <dsp:nvSpPr>
        <dsp:cNvPr id="0" name=""/>
        <dsp:cNvSpPr/>
      </dsp:nvSpPr>
      <dsp:spPr>
        <a:xfrm>
          <a:off x="50618" y="3019419"/>
          <a:ext cx="337500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A technique that lets you analyze the current state in order to improve the future state</a:t>
          </a:r>
        </a:p>
      </dsp:txBody>
      <dsp:txXfrm>
        <a:off x="50618" y="3019419"/>
        <a:ext cx="3375000" cy="1012500"/>
      </dsp:txXfrm>
    </dsp:sp>
    <dsp:sp modelId="{60FA7FA6-4E48-4581-95E6-C12C40DDEBF5}">
      <dsp:nvSpPr>
        <dsp:cNvPr id="0" name=""/>
        <dsp:cNvSpPr/>
      </dsp:nvSpPr>
      <dsp:spPr>
        <a:xfrm>
          <a:off x="4674368" y="319418"/>
          <a:ext cx="2058750" cy="205875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007F8-C1B3-4C3F-849A-8FE23EF2DAFB}">
      <dsp:nvSpPr>
        <dsp:cNvPr id="0" name=""/>
        <dsp:cNvSpPr/>
      </dsp:nvSpPr>
      <dsp:spPr>
        <a:xfrm>
          <a:off x="5113118" y="758169"/>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B0E894-229C-4AEA-A878-AC5F152069CF}">
      <dsp:nvSpPr>
        <dsp:cNvPr id="0" name=""/>
        <dsp:cNvSpPr/>
      </dsp:nvSpPr>
      <dsp:spPr>
        <a:xfrm>
          <a:off x="4016243" y="3019419"/>
          <a:ext cx="337500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A visualization tool with roots in lean engineering</a:t>
          </a:r>
        </a:p>
      </dsp:txBody>
      <dsp:txXfrm>
        <a:off x="4016243" y="3019419"/>
        <a:ext cx="3375000" cy="1012500"/>
      </dsp:txXfrm>
    </dsp:sp>
    <dsp:sp modelId="{7AEAD163-44D1-4048-B2EF-5F398268F414}">
      <dsp:nvSpPr>
        <dsp:cNvPr id="0" name=""/>
        <dsp:cNvSpPr/>
      </dsp:nvSpPr>
      <dsp:spPr>
        <a:xfrm>
          <a:off x="8639993" y="319418"/>
          <a:ext cx="2058750" cy="205875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7C44E0-7F35-4ECC-B492-1DDEF5570839}">
      <dsp:nvSpPr>
        <dsp:cNvPr id="0" name=""/>
        <dsp:cNvSpPr/>
      </dsp:nvSpPr>
      <dsp:spPr>
        <a:xfrm>
          <a:off x="9168175" y="730575"/>
          <a:ext cx="1181250" cy="1181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569B81-6469-4C6F-AB99-E30C70B7AD54}">
      <dsp:nvSpPr>
        <dsp:cNvPr id="0" name=""/>
        <dsp:cNvSpPr/>
      </dsp:nvSpPr>
      <dsp:spPr>
        <a:xfrm>
          <a:off x="7981868" y="3019419"/>
          <a:ext cx="337500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A </a:t>
          </a:r>
          <a:r>
            <a:rPr lang="en-US" sz="1800" u="sng" kern="1200" dirty="0"/>
            <a:t>systems</a:t>
          </a:r>
          <a:r>
            <a:rPr lang="en-US" sz="1800" kern="1200" dirty="0"/>
            <a:t> view of your enterprise </a:t>
          </a:r>
          <a:r>
            <a:rPr lang="en-US" sz="1800" u="sng" kern="1200" dirty="0"/>
            <a:t>As Is </a:t>
          </a:r>
          <a:endParaRPr lang="en-US" sz="1800" kern="1200" dirty="0"/>
        </a:p>
      </dsp:txBody>
      <dsp:txXfrm>
        <a:off x="7981868" y="3019419"/>
        <a:ext cx="3375000" cy="101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9FB28-409B-4AF5-A976-117371272C0A}">
      <dsp:nvSpPr>
        <dsp:cNvPr id="0" name=""/>
        <dsp:cNvSpPr/>
      </dsp:nvSpPr>
      <dsp:spPr>
        <a:xfrm>
          <a:off x="3342" y="452291"/>
          <a:ext cx="2651349" cy="15908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Automate</a:t>
          </a:r>
        </a:p>
      </dsp:txBody>
      <dsp:txXfrm>
        <a:off x="3342" y="452291"/>
        <a:ext cx="2651349" cy="1590809"/>
      </dsp:txXfrm>
    </dsp:sp>
    <dsp:sp modelId="{3A6976C7-43D7-4CB8-93D3-1586A2FA6273}">
      <dsp:nvSpPr>
        <dsp:cNvPr id="0" name=""/>
        <dsp:cNvSpPr/>
      </dsp:nvSpPr>
      <dsp:spPr>
        <a:xfrm>
          <a:off x="2919826" y="452291"/>
          <a:ext cx="2651349" cy="1590809"/>
        </a:xfrm>
        <a:prstGeom prst="rect">
          <a:avLst/>
        </a:prstGeom>
        <a:solidFill>
          <a:schemeClr val="accent2">
            <a:hueOff val="457723"/>
            <a:satOff val="-8135"/>
            <a:lumOff val="2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Simplify</a:t>
          </a:r>
        </a:p>
      </dsp:txBody>
      <dsp:txXfrm>
        <a:off x="2919826" y="452291"/>
        <a:ext cx="2651349" cy="1590809"/>
      </dsp:txXfrm>
    </dsp:sp>
    <dsp:sp modelId="{0C74C1DC-4258-4E4C-8809-512DA433693B}">
      <dsp:nvSpPr>
        <dsp:cNvPr id="0" name=""/>
        <dsp:cNvSpPr/>
      </dsp:nvSpPr>
      <dsp:spPr>
        <a:xfrm>
          <a:off x="5836310" y="452291"/>
          <a:ext cx="2651349" cy="1590809"/>
        </a:xfrm>
        <a:prstGeom prst="rect">
          <a:avLst/>
        </a:prstGeom>
        <a:solidFill>
          <a:schemeClr val="accent2">
            <a:hueOff val="915447"/>
            <a:satOff val="-16269"/>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Refactor</a:t>
          </a:r>
        </a:p>
      </dsp:txBody>
      <dsp:txXfrm>
        <a:off x="5836310" y="452291"/>
        <a:ext cx="2651349" cy="1590809"/>
      </dsp:txXfrm>
    </dsp:sp>
    <dsp:sp modelId="{8445D7F0-997A-45A5-87C9-F656A8F98540}">
      <dsp:nvSpPr>
        <dsp:cNvPr id="0" name=""/>
        <dsp:cNvSpPr/>
      </dsp:nvSpPr>
      <dsp:spPr>
        <a:xfrm>
          <a:off x="8752795" y="452291"/>
          <a:ext cx="2651349" cy="1590809"/>
        </a:xfrm>
        <a:prstGeom prst="rect">
          <a:avLst/>
        </a:prstGeom>
        <a:solidFill>
          <a:schemeClr val="accent2">
            <a:hueOff val="1373170"/>
            <a:satOff val="-24404"/>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Lower Work In Progress</a:t>
          </a:r>
        </a:p>
      </dsp:txBody>
      <dsp:txXfrm>
        <a:off x="8752795" y="452291"/>
        <a:ext cx="2651349" cy="1590809"/>
      </dsp:txXfrm>
    </dsp:sp>
    <dsp:sp modelId="{DE2B3E9C-9D3B-4B3F-A664-75424DFA9767}">
      <dsp:nvSpPr>
        <dsp:cNvPr id="0" name=""/>
        <dsp:cNvSpPr/>
      </dsp:nvSpPr>
      <dsp:spPr>
        <a:xfrm>
          <a:off x="1461584" y="2308236"/>
          <a:ext cx="2651349" cy="1590809"/>
        </a:xfrm>
        <a:prstGeom prst="rect">
          <a:avLst/>
        </a:prstGeom>
        <a:solidFill>
          <a:schemeClr val="accent2">
            <a:hueOff val="1830893"/>
            <a:satOff val="-32539"/>
            <a:lumOff val="10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Level out workload</a:t>
          </a:r>
        </a:p>
      </dsp:txBody>
      <dsp:txXfrm>
        <a:off x="1461584" y="2308236"/>
        <a:ext cx="2651349" cy="1590809"/>
      </dsp:txXfrm>
    </dsp:sp>
    <dsp:sp modelId="{E7A678A2-7E71-4678-B59D-19415A2C39B7}">
      <dsp:nvSpPr>
        <dsp:cNvPr id="0" name=""/>
        <dsp:cNvSpPr/>
      </dsp:nvSpPr>
      <dsp:spPr>
        <a:xfrm>
          <a:off x="4378068" y="2308236"/>
          <a:ext cx="2651349" cy="1590809"/>
        </a:xfrm>
        <a:prstGeom prst="rect">
          <a:avLst/>
        </a:prstGeom>
        <a:solidFill>
          <a:schemeClr val="accent2">
            <a:hueOff val="2288616"/>
            <a:satOff val="-40673"/>
            <a:lumOff val="13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Reduce Setup Time</a:t>
          </a:r>
        </a:p>
      </dsp:txBody>
      <dsp:txXfrm>
        <a:off x="4378068" y="2308236"/>
        <a:ext cx="2651349" cy="1590809"/>
      </dsp:txXfrm>
    </dsp:sp>
    <dsp:sp modelId="{431E4AED-77AB-4D67-9E50-A90735EAA0BA}">
      <dsp:nvSpPr>
        <dsp:cNvPr id="0" name=""/>
        <dsp:cNvSpPr/>
      </dsp:nvSpPr>
      <dsp:spPr>
        <a:xfrm>
          <a:off x="7294553" y="2308236"/>
          <a:ext cx="2651349" cy="1590809"/>
        </a:xfrm>
        <a:prstGeom prst="rect">
          <a:avLst/>
        </a:prstGeom>
        <a:solidFill>
          <a:schemeClr val="accent2">
            <a:hueOff val="2746340"/>
            <a:satOff val="-48808"/>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Standardize</a:t>
          </a:r>
        </a:p>
      </dsp:txBody>
      <dsp:txXfrm>
        <a:off x="7294553" y="2308236"/>
        <a:ext cx="2651349" cy="15908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DBA5D-3D82-42F3-B76E-74F44DAC2CEF}">
      <dsp:nvSpPr>
        <dsp:cNvPr id="0" name=""/>
        <dsp:cNvSpPr/>
      </dsp:nvSpPr>
      <dsp:spPr>
        <a:xfrm>
          <a:off x="924743" y="1095669"/>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B6E682-BFCB-45B6-B1A7-8CD34AAC35F4}">
      <dsp:nvSpPr>
        <dsp:cNvPr id="0" name=""/>
        <dsp:cNvSpPr/>
      </dsp:nvSpPr>
      <dsp:spPr>
        <a:xfrm>
          <a:off x="1158743"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2E7975-E9A8-4461-AC7E-FEBC5D47EBB2}">
      <dsp:nvSpPr>
        <dsp:cNvPr id="0" name=""/>
        <dsp:cNvSpPr/>
      </dsp:nvSpPr>
      <dsp:spPr>
        <a:xfrm>
          <a:off x="573743"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dirty="0"/>
            <a:t>Recent</a:t>
          </a:r>
        </a:p>
      </dsp:txBody>
      <dsp:txXfrm>
        <a:off x="573743" y="2535669"/>
        <a:ext cx="1800000" cy="720000"/>
      </dsp:txXfrm>
    </dsp:sp>
    <dsp:sp modelId="{9CBBEEC2-9B48-4624-B83A-357D47FA5D06}">
      <dsp:nvSpPr>
        <dsp:cNvPr id="0" name=""/>
        <dsp:cNvSpPr/>
      </dsp:nvSpPr>
      <dsp:spPr>
        <a:xfrm>
          <a:off x="3039743" y="1095669"/>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CCD696-0027-4FC4-B3F3-CC23D99B210A}">
      <dsp:nvSpPr>
        <dsp:cNvPr id="0" name=""/>
        <dsp:cNvSpPr/>
      </dsp:nvSpPr>
      <dsp:spPr>
        <a:xfrm>
          <a:off x="3273743"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061027-D00B-4931-B621-B2EEAE6725E1}">
      <dsp:nvSpPr>
        <dsp:cNvPr id="0" name=""/>
        <dsp:cNvSpPr/>
      </dsp:nvSpPr>
      <dsp:spPr>
        <a:xfrm>
          <a:off x="2688743"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t>Real</a:t>
          </a:r>
        </a:p>
      </dsp:txBody>
      <dsp:txXfrm>
        <a:off x="2688743" y="2535669"/>
        <a:ext cx="1800000" cy="720000"/>
      </dsp:txXfrm>
    </dsp:sp>
    <dsp:sp modelId="{D93B27B7-182A-4904-A831-CC715E576180}">
      <dsp:nvSpPr>
        <dsp:cNvPr id="0" name=""/>
        <dsp:cNvSpPr/>
      </dsp:nvSpPr>
      <dsp:spPr>
        <a:xfrm>
          <a:off x="5154743" y="1095669"/>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3E88C-2BBB-4155-81D0-0A286A22F640}">
      <dsp:nvSpPr>
        <dsp:cNvPr id="0" name=""/>
        <dsp:cNvSpPr/>
      </dsp:nvSpPr>
      <dsp:spPr>
        <a:xfrm>
          <a:off x="5388743"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383B0D-B337-41DE-BC53-080E7C5E6E20}">
      <dsp:nvSpPr>
        <dsp:cNvPr id="0" name=""/>
        <dsp:cNvSpPr/>
      </dsp:nvSpPr>
      <dsp:spPr>
        <a:xfrm>
          <a:off x="4803743"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dirty="0"/>
            <a:t>Reach</a:t>
          </a:r>
        </a:p>
      </dsp:txBody>
      <dsp:txXfrm>
        <a:off x="4803743" y="2535669"/>
        <a:ext cx="1800000" cy="720000"/>
      </dsp:txXfrm>
    </dsp:sp>
    <dsp:sp modelId="{3E3A487A-A719-47DB-8336-DD89DB36D061}">
      <dsp:nvSpPr>
        <dsp:cNvPr id="0" name=""/>
        <dsp:cNvSpPr/>
      </dsp:nvSpPr>
      <dsp:spPr>
        <a:xfrm>
          <a:off x="7269743" y="1095669"/>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D22A3-629F-416B-9798-BD3849C828C3}">
      <dsp:nvSpPr>
        <dsp:cNvPr id="0" name=""/>
        <dsp:cNvSpPr/>
      </dsp:nvSpPr>
      <dsp:spPr>
        <a:xfrm>
          <a:off x="7503743"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813FF3-8FE8-43FE-AC31-9C4AD5950605}">
      <dsp:nvSpPr>
        <dsp:cNvPr id="0" name=""/>
        <dsp:cNvSpPr/>
      </dsp:nvSpPr>
      <dsp:spPr>
        <a:xfrm>
          <a:off x="6918743"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t>Representative</a:t>
          </a:r>
        </a:p>
      </dsp:txBody>
      <dsp:txXfrm>
        <a:off x="6918743" y="2535669"/>
        <a:ext cx="1800000" cy="720000"/>
      </dsp:txXfrm>
    </dsp:sp>
    <dsp:sp modelId="{D0055BCF-FC9D-4527-B633-FA24184A565A}">
      <dsp:nvSpPr>
        <dsp:cNvPr id="0" name=""/>
        <dsp:cNvSpPr/>
      </dsp:nvSpPr>
      <dsp:spPr>
        <a:xfrm>
          <a:off x="9384743" y="1095669"/>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2C7319-3AC7-4403-91FB-A5F4AC6D417B}">
      <dsp:nvSpPr>
        <dsp:cNvPr id="0" name=""/>
        <dsp:cNvSpPr/>
      </dsp:nvSpPr>
      <dsp:spPr>
        <a:xfrm>
          <a:off x="9618743"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3FF03-E381-47DE-8EDE-E81CA4863354}">
      <dsp:nvSpPr>
        <dsp:cNvPr id="0" name=""/>
        <dsp:cNvSpPr/>
      </dsp:nvSpPr>
      <dsp:spPr>
        <a:xfrm>
          <a:off x="9033743"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a:t>Road-tested</a:t>
          </a:r>
        </a:p>
      </dsp:txBody>
      <dsp:txXfrm>
        <a:off x="9033743" y="2535669"/>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B87FA-2AE8-40C2-AAE7-44EE697FC7B7}">
      <dsp:nvSpPr>
        <dsp:cNvPr id="0" name=""/>
        <dsp:cNvSpPr/>
      </dsp:nvSpPr>
      <dsp:spPr>
        <a:xfrm>
          <a:off x="3083066" y="1138"/>
          <a:ext cx="1667762" cy="10840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Define Value</a:t>
          </a:r>
        </a:p>
      </dsp:txBody>
      <dsp:txXfrm>
        <a:off x="3135985" y="54057"/>
        <a:ext cx="1561924" cy="978207"/>
      </dsp:txXfrm>
    </dsp:sp>
    <dsp:sp modelId="{8E0375C5-087B-4F24-AF18-9212B2641FBD}">
      <dsp:nvSpPr>
        <dsp:cNvPr id="0" name=""/>
        <dsp:cNvSpPr/>
      </dsp:nvSpPr>
      <dsp:spPr>
        <a:xfrm>
          <a:off x="1749386" y="543161"/>
          <a:ext cx="4335121" cy="4335121"/>
        </a:xfrm>
        <a:custGeom>
          <a:avLst/>
          <a:gdLst/>
          <a:ahLst/>
          <a:cxnLst/>
          <a:rect l="0" t="0" r="0" b="0"/>
          <a:pathLst>
            <a:path>
              <a:moveTo>
                <a:pt x="3225294" y="275599"/>
              </a:moveTo>
              <a:arcTo wR="2167560" hR="2167560" stAng="17952487" swAng="121304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CA2BBC3-0690-4AF8-8DD5-5A5EF22DCFBC}">
      <dsp:nvSpPr>
        <dsp:cNvPr id="0" name=""/>
        <dsp:cNvSpPr/>
      </dsp:nvSpPr>
      <dsp:spPr>
        <a:xfrm>
          <a:off x="5144538" y="1498886"/>
          <a:ext cx="1667762" cy="10840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Map Value Stream</a:t>
          </a:r>
        </a:p>
      </dsp:txBody>
      <dsp:txXfrm>
        <a:off x="5197457" y="1551805"/>
        <a:ext cx="1561924" cy="978207"/>
      </dsp:txXfrm>
    </dsp:sp>
    <dsp:sp modelId="{A34C4E83-4F6D-4EE0-9F0E-AC1102976DAD}">
      <dsp:nvSpPr>
        <dsp:cNvPr id="0" name=""/>
        <dsp:cNvSpPr/>
      </dsp:nvSpPr>
      <dsp:spPr>
        <a:xfrm>
          <a:off x="1749386" y="543161"/>
          <a:ext cx="4335121" cy="4335121"/>
        </a:xfrm>
        <a:custGeom>
          <a:avLst/>
          <a:gdLst/>
          <a:ahLst/>
          <a:cxnLst/>
          <a:rect l="0" t="0" r="0" b="0"/>
          <a:pathLst>
            <a:path>
              <a:moveTo>
                <a:pt x="4329943" y="2317294"/>
              </a:moveTo>
              <a:arcTo wR="2167560" hR="2167560" stAng="21837667" swAng="136089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FB53855-CF56-44EC-B2DA-B6B00B47057B}">
      <dsp:nvSpPr>
        <dsp:cNvPr id="0" name=""/>
        <dsp:cNvSpPr/>
      </dsp:nvSpPr>
      <dsp:spPr>
        <a:xfrm>
          <a:off x="4357126" y="3922293"/>
          <a:ext cx="1667762" cy="10840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Improve Flow</a:t>
          </a:r>
        </a:p>
      </dsp:txBody>
      <dsp:txXfrm>
        <a:off x="4410045" y="3975212"/>
        <a:ext cx="1561924" cy="978207"/>
      </dsp:txXfrm>
    </dsp:sp>
    <dsp:sp modelId="{759CF90B-11E5-4E4B-9F76-585BBEEA755F}">
      <dsp:nvSpPr>
        <dsp:cNvPr id="0" name=""/>
        <dsp:cNvSpPr/>
      </dsp:nvSpPr>
      <dsp:spPr>
        <a:xfrm>
          <a:off x="1749386" y="543161"/>
          <a:ext cx="4335121" cy="4335121"/>
        </a:xfrm>
        <a:custGeom>
          <a:avLst/>
          <a:gdLst/>
          <a:ahLst/>
          <a:cxnLst/>
          <a:rect l="0" t="0" r="0" b="0"/>
          <a:pathLst>
            <a:path>
              <a:moveTo>
                <a:pt x="2434075" y="4318674"/>
              </a:moveTo>
              <a:arcTo wR="2167560" hR="2167560" stAng="4976237" swAng="84752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E8314B0-B12A-4B30-B6E0-926276A3A484}">
      <dsp:nvSpPr>
        <dsp:cNvPr id="0" name=""/>
        <dsp:cNvSpPr/>
      </dsp:nvSpPr>
      <dsp:spPr>
        <a:xfrm>
          <a:off x="1809005" y="3922293"/>
          <a:ext cx="1667762" cy="10840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Create Observability</a:t>
          </a:r>
        </a:p>
      </dsp:txBody>
      <dsp:txXfrm>
        <a:off x="1861924" y="3975212"/>
        <a:ext cx="1561924" cy="978207"/>
      </dsp:txXfrm>
    </dsp:sp>
    <dsp:sp modelId="{669992FD-66F9-4868-9D36-30FEBBAE324E}">
      <dsp:nvSpPr>
        <dsp:cNvPr id="0" name=""/>
        <dsp:cNvSpPr/>
      </dsp:nvSpPr>
      <dsp:spPr>
        <a:xfrm>
          <a:off x="1749386" y="543161"/>
          <a:ext cx="4335121" cy="4335121"/>
        </a:xfrm>
        <a:custGeom>
          <a:avLst/>
          <a:gdLst/>
          <a:ahLst/>
          <a:cxnLst/>
          <a:rect l="0" t="0" r="0" b="0"/>
          <a:pathLst>
            <a:path>
              <a:moveTo>
                <a:pt x="230149" y="3139547"/>
              </a:moveTo>
              <a:arcTo wR="2167560" hR="2167560" stAng="9201443" swAng="136089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2D90720-B938-49B8-9DE6-12BF0781F644}">
      <dsp:nvSpPr>
        <dsp:cNvPr id="0" name=""/>
        <dsp:cNvSpPr/>
      </dsp:nvSpPr>
      <dsp:spPr>
        <a:xfrm>
          <a:off x="1021593" y="1498886"/>
          <a:ext cx="1667762" cy="10840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Innovate and Improve</a:t>
          </a:r>
        </a:p>
      </dsp:txBody>
      <dsp:txXfrm>
        <a:off x="1074512" y="1551805"/>
        <a:ext cx="1561924" cy="978207"/>
      </dsp:txXfrm>
    </dsp:sp>
    <dsp:sp modelId="{D7F44D49-64B9-4F53-BC06-7595691ECE05}">
      <dsp:nvSpPr>
        <dsp:cNvPr id="0" name=""/>
        <dsp:cNvSpPr/>
      </dsp:nvSpPr>
      <dsp:spPr>
        <a:xfrm>
          <a:off x="1749386" y="543161"/>
          <a:ext cx="4335121" cy="4335121"/>
        </a:xfrm>
        <a:custGeom>
          <a:avLst/>
          <a:gdLst/>
          <a:ahLst/>
          <a:cxnLst/>
          <a:rect l="0" t="0" r="0" b="0"/>
          <a:pathLst>
            <a:path>
              <a:moveTo>
                <a:pt x="521166" y="757701"/>
              </a:moveTo>
              <a:arcTo wR="2167560" hR="2167560" stAng="13234469" swAng="121304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A0C2A14-D756-44B1-A6AF-C5AAADAB95C2}" type="datetimeFigureOut">
              <a:rPr lang="en-US" smtClean="0"/>
              <a:t>10/1/2020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6ED92EE-562E-4363-936A-64D83E86380A}" type="slidenum">
              <a:rPr lang="en-US" smtClean="0"/>
              <a:t>‹#›</a:t>
            </a:fld>
            <a:endParaRPr lang="en-US"/>
          </a:p>
        </p:txBody>
      </p:sp>
    </p:spTree>
    <p:extLst>
      <p:ext uri="{BB962C8B-B14F-4D97-AF65-F5344CB8AC3E}">
        <p14:creationId xmlns:p14="http://schemas.microsoft.com/office/powerpoint/2010/main" val="1643902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want to talk about today is value stream mapping. </a:t>
            </a:r>
          </a:p>
          <a:p>
            <a:r>
              <a:rPr lang="en-US" dirty="0"/>
              <a:t>I hear a lot of people talk about Value Stream Mapping, but I think few people in enterprises understand the idea, or in the case of some manufacturing companies they understand the idea with physical factories but not digital work.</a:t>
            </a:r>
          </a:p>
          <a:p>
            <a:endParaRPr lang="en-US" dirty="0"/>
          </a:p>
          <a:p>
            <a:r>
              <a:rPr lang="en-US" dirty="0"/>
              <a:t>Value Stream Mapping is </a:t>
            </a:r>
          </a:p>
          <a:p>
            <a:r>
              <a:rPr lang="en-US" dirty="0"/>
              <a:t>A technique for understanding current state so you can improve</a:t>
            </a:r>
          </a:p>
          <a:p>
            <a:r>
              <a:rPr lang="en-US" dirty="0"/>
              <a:t>It’s a visualization technique</a:t>
            </a:r>
          </a:p>
          <a:p>
            <a:r>
              <a:rPr lang="en-US" dirty="0"/>
              <a:t>And it’s a system view.</a:t>
            </a:r>
          </a:p>
          <a:p>
            <a:r>
              <a:rPr lang="en-US" dirty="0"/>
              <a:t>It comes to us from lean engineering</a:t>
            </a:r>
          </a:p>
          <a:p>
            <a:endParaRPr lang="en-US" dirty="0"/>
          </a:p>
          <a:p>
            <a:r>
              <a:rPr lang="en-US" dirty="0"/>
              <a:t>[More specifically:</a:t>
            </a:r>
          </a:p>
          <a:p>
            <a:r>
              <a:rPr lang="en-US" dirty="0"/>
              <a:t>It has its roots in flow modeling going back as early as 1918, in  Installing Efficiency Methods, by Charles E. </a:t>
            </a:r>
            <a:r>
              <a:rPr lang="en-US" dirty="0" err="1"/>
              <a:t>Knoeppel</a:t>
            </a:r>
            <a:endParaRPr lang="en-US" dirty="0"/>
          </a:p>
          <a:p>
            <a:r>
              <a:rPr lang="en-US" dirty="0"/>
              <a:t>It was later popularized and most known for its association with Toyota Production System through the writing of Shigeo Shingo, although it was not popularized in English until around 1980 when his books were translated and later took off as a part of a Lean manufacturing technique]</a:t>
            </a:r>
          </a:p>
          <a:p>
            <a:endParaRPr lang="en-US" dirty="0"/>
          </a:p>
          <a:p>
            <a:pPr defTabSz="931774"/>
            <a:r>
              <a:rPr lang="en-US" dirty="0"/>
              <a:t>So I am going to go through a quick overview of value stream concepts and then we will dive right into how to run one. If you have more questions on the basics, I’ve included some fact sheets in the conference slack channel</a:t>
            </a:r>
          </a:p>
          <a:p>
            <a:endParaRPr lang="en-US" dirty="0"/>
          </a:p>
        </p:txBody>
      </p:sp>
      <p:sp>
        <p:nvSpPr>
          <p:cNvPr id="4" name="Slide Number Placeholder 3"/>
          <p:cNvSpPr>
            <a:spLocks noGrp="1"/>
          </p:cNvSpPr>
          <p:nvPr>
            <p:ph type="sldNum" sz="quarter" idx="5"/>
          </p:nvPr>
        </p:nvSpPr>
        <p:spPr/>
        <p:txBody>
          <a:bodyPr/>
          <a:lstStyle/>
          <a:p>
            <a:fld id="{C6ED92EE-562E-4363-936A-64D83E86380A}" type="slidenum">
              <a:rPr lang="en-US" smtClean="0"/>
              <a:t>1</a:t>
            </a:fld>
            <a:endParaRPr lang="en-US"/>
          </a:p>
        </p:txBody>
      </p:sp>
    </p:spTree>
    <p:extLst>
      <p:ext uri="{BB962C8B-B14F-4D97-AF65-F5344CB8AC3E}">
        <p14:creationId xmlns:p14="http://schemas.microsoft.com/office/powerpoint/2010/main" val="3802006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5 – can’t skip this – the conversation</a:t>
            </a:r>
          </a:p>
          <a:p>
            <a:endParaRPr lang="en-US" dirty="0"/>
          </a:p>
          <a:p>
            <a:r>
              <a:rPr lang="en-US" dirty="0"/>
              <a:t>You can absolutely do steps 1-4 asynchronously, and offline and in parallel before meeting in person but you can not have a successful value stream mapping session without a conversation. It matters that you talk it out, it matters that everyone in the room is looking at the same picture, it matters that everyone in the room trusts this value stream is an honest visual representation of how work gets done</a:t>
            </a:r>
          </a:p>
          <a:p>
            <a:endParaRPr lang="en-US" dirty="0"/>
          </a:p>
          <a:p>
            <a:endParaRPr lang="en-US" dirty="0"/>
          </a:p>
        </p:txBody>
      </p:sp>
      <p:sp>
        <p:nvSpPr>
          <p:cNvPr id="4" name="Slide Number Placeholder 3"/>
          <p:cNvSpPr>
            <a:spLocks noGrp="1"/>
          </p:cNvSpPr>
          <p:nvPr>
            <p:ph type="sldNum" sz="quarter" idx="5"/>
          </p:nvPr>
        </p:nvSpPr>
        <p:spPr/>
        <p:txBody>
          <a:bodyPr/>
          <a:lstStyle/>
          <a:p>
            <a:fld id="{C6ED92EE-562E-4363-936A-64D83E86380A}" type="slidenum">
              <a:rPr lang="en-US" smtClean="0"/>
              <a:t>11</a:t>
            </a:fld>
            <a:endParaRPr lang="en-US"/>
          </a:p>
        </p:txBody>
      </p:sp>
    </p:spTree>
    <p:extLst>
      <p:ext uri="{BB962C8B-B14F-4D97-AF65-F5344CB8AC3E}">
        <p14:creationId xmlns:p14="http://schemas.microsoft.com/office/powerpoint/2010/main" val="283348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agree you have a true picture of how the work happened, identify the waste. If you have a shared board just have folks circle or flag or whatever the waste they see and write which kind of waste or why they think its waste. </a:t>
            </a:r>
          </a:p>
          <a:p>
            <a:endParaRPr lang="en-US" dirty="0"/>
          </a:p>
          <a:p>
            <a:r>
              <a:rPr lang="en-US" dirty="0"/>
              <a:t>You’re going to want to have more conversation here by the way. For example, the development team things the quality assurance team rebuilding the system that they already built is extra processing, the QA team sees it as an important independent verification. And where you might need to facilitate this process is that it probably is extra work, and there is some additional waste earlier in the system where a build is created but is not verified to QA standards, maybe because it ran on a developer laptop  – so these are just examples on where you need to conversation to guide the visual</a:t>
            </a:r>
          </a:p>
        </p:txBody>
      </p:sp>
      <p:sp>
        <p:nvSpPr>
          <p:cNvPr id="4" name="Slide Number Placeholder 3"/>
          <p:cNvSpPr>
            <a:spLocks noGrp="1"/>
          </p:cNvSpPr>
          <p:nvPr>
            <p:ph type="sldNum" sz="quarter" idx="5"/>
          </p:nvPr>
        </p:nvSpPr>
        <p:spPr/>
        <p:txBody>
          <a:bodyPr/>
          <a:lstStyle/>
          <a:p>
            <a:fld id="{C6ED92EE-562E-4363-936A-64D83E86380A}" type="slidenum">
              <a:rPr lang="en-US" smtClean="0"/>
              <a:t>12</a:t>
            </a:fld>
            <a:endParaRPr lang="en-US"/>
          </a:p>
        </p:txBody>
      </p:sp>
    </p:spTree>
    <p:extLst>
      <p:ext uri="{BB962C8B-B14F-4D97-AF65-F5344CB8AC3E}">
        <p14:creationId xmlns:p14="http://schemas.microsoft.com/office/powerpoint/2010/main" val="3136058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you need to prioritize. You probably have a lot of waste. Way too much</a:t>
            </a:r>
          </a:p>
          <a:p>
            <a:r>
              <a:rPr lang="en-US" dirty="0"/>
              <a:t>Try something fun like most annoying waste awards or some other voting technique. </a:t>
            </a:r>
          </a:p>
          <a:p>
            <a:endParaRPr lang="en-US" dirty="0"/>
          </a:p>
          <a:p>
            <a:r>
              <a:rPr lang="en-US" dirty="0"/>
              <a:t>More buy in needs to happen here, which is part of making sure the team owns the improvements</a:t>
            </a:r>
          </a:p>
        </p:txBody>
      </p:sp>
      <p:sp>
        <p:nvSpPr>
          <p:cNvPr id="4" name="Slide Number Placeholder 3"/>
          <p:cNvSpPr>
            <a:spLocks noGrp="1"/>
          </p:cNvSpPr>
          <p:nvPr>
            <p:ph type="sldNum" sz="quarter" idx="5"/>
          </p:nvPr>
        </p:nvSpPr>
        <p:spPr/>
        <p:txBody>
          <a:bodyPr/>
          <a:lstStyle/>
          <a:p>
            <a:fld id="{C6ED92EE-562E-4363-936A-64D83E86380A}" type="slidenum">
              <a:rPr lang="en-US" smtClean="0"/>
              <a:t>13</a:t>
            </a:fld>
            <a:endParaRPr lang="en-US"/>
          </a:p>
        </p:txBody>
      </p:sp>
    </p:spTree>
    <p:extLst>
      <p:ext uri="{BB962C8B-B14F-4D97-AF65-F5344CB8AC3E}">
        <p14:creationId xmlns:p14="http://schemas.microsoft.com/office/powerpoint/2010/main" val="3808993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your prioritized waste, develop countermeasures. </a:t>
            </a:r>
          </a:p>
          <a:p>
            <a:r>
              <a:rPr lang="en-US" dirty="0"/>
              <a:t>I like using a lean canvas for this part. </a:t>
            </a:r>
          </a:p>
          <a:p>
            <a:r>
              <a:rPr lang="en-US" dirty="0"/>
              <a:t>Capture the Current State from your Value Stream Map</a:t>
            </a:r>
          </a:p>
          <a:p>
            <a:r>
              <a:rPr lang="en-US" dirty="0"/>
              <a:t>Describe what you want the future state to look like</a:t>
            </a:r>
          </a:p>
          <a:p>
            <a:r>
              <a:rPr lang="en-US" dirty="0"/>
              <a:t>Come up with some way to know and measure when you achieve future state</a:t>
            </a:r>
          </a:p>
          <a:p>
            <a:r>
              <a:rPr lang="en-US" dirty="0"/>
              <a:t>Describe the countermeasures – we’ll call this “baby steps” </a:t>
            </a:r>
          </a:p>
          <a:p>
            <a:r>
              <a:rPr lang="en-US" dirty="0"/>
              <a:t>And any Issues or Blockers that prevent the countermeasures from being implemented </a:t>
            </a:r>
          </a:p>
          <a:p>
            <a:endParaRPr lang="en-US" dirty="0"/>
          </a:p>
          <a:p>
            <a:r>
              <a:rPr lang="en-US" dirty="0"/>
              <a:t>I have a handout on suggested countermeasures for the forms of waste that you can use here too, but this is where I hope you can encourage your teams to imagine boldly ways to improve their work</a:t>
            </a:r>
          </a:p>
        </p:txBody>
      </p:sp>
      <p:sp>
        <p:nvSpPr>
          <p:cNvPr id="4" name="Slide Number Placeholder 3"/>
          <p:cNvSpPr>
            <a:spLocks noGrp="1"/>
          </p:cNvSpPr>
          <p:nvPr>
            <p:ph type="sldNum" sz="quarter" idx="5"/>
          </p:nvPr>
        </p:nvSpPr>
        <p:spPr/>
        <p:txBody>
          <a:bodyPr/>
          <a:lstStyle/>
          <a:p>
            <a:fld id="{C6ED92EE-562E-4363-936A-64D83E86380A}" type="slidenum">
              <a:rPr lang="en-US" smtClean="0"/>
              <a:t>14</a:t>
            </a:fld>
            <a:endParaRPr lang="en-US"/>
          </a:p>
        </p:txBody>
      </p:sp>
    </p:spTree>
    <p:extLst>
      <p:ext uri="{BB962C8B-B14F-4D97-AF65-F5344CB8AC3E}">
        <p14:creationId xmlns:p14="http://schemas.microsoft.com/office/powerpoint/2010/main" val="1184729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make sure you turn these countermeasures into baby steps. The good thing about the word baby step is that it reminds people to keep it small and simple.</a:t>
            </a:r>
          </a:p>
          <a:p>
            <a:endParaRPr lang="en-US" dirty="0"/>
          </a:p>
          <a:p>
            <a:r>
              <a:rPr lang="en-US" dirty="0"/>
              <a:t>So, you might need to take a big countermeasure and make it a smaller one.</a:t>
            </a:r>
          </a:p>
          <a:p>
            <a:endParaRPr lang="en-US" dirty="0"/>
          </a:p>
          <a:p>
            <a:r>
              <a:rPr lang="en-US" dirty="0"/>
              <a:t>Your goal when creating baby steps is to try to focus on steps that can be accomplished by a single, internal team with low effort and relatively simple engineering effort. </a:t>
            </a:r>
          </a:p>
          <a:p>
            <a:endParaRPr lang="en-US" dirty="0"/>
          </a:p>
          <a:p>
            <a:r>
              <a:rPr lang="en-US" dirty="0"/>
              <a:t>If you find most of your countermeasures can not be categorized in this way you might need to address more systemic problems – organizational design, outsourcing strategy, additional resources or training.</a:t>
            </a:r>
          </a:p>
          <a:p>
            <a:endParaRPr lang="en-US" dirty="0"/>
          </a:p>
          <a:p>
            <a:r>
              <a:rPr lang="en-US" dirty="0"/>
              <a:t>To give an example of how to scale this for your team – one session I did with a large team, the overall team was 200+ people but the specific feature team in the value stream session was a 20 person subset. Anyway, their first take on a countermeasure was to “automate security”, which is a big, complicated sounding requirement. We challenged this a little bit and came up with a more actionable task. There was an existing security tool that the organization already owned. Another team was running this tool in the development environment on a nightly basis. The task then became to see if this sub-team could use the same tool and also run it earlier in the process. Now it’s a task that a single team can do and its clear to everyone when we are done with the task, and we can clearly measure if doing that actually made things better for the team. </a:t>
            </a:r>
          </a:p>
        </p:txBody>
      </p:sp>
      <p:sp>
        <p:nvSpPr>
          <p:cNvPr id="4" name="Slide Number Placeholder 3"/>
          <p:cNvSpPr>
            <a:spLocks noGrp="1"/>
          </p:cNvSpPr>
          <p:nvPr>
            <p:ph type="sldNum" sz="quarter" idx="5"/>
          </p:nvPr>
        </p:nvSpPr>
        <p:spPr/>
        <p:txBody>
          <a:bodyPr/>
          <a:lstStyle/>
          <a:p>
            <a:fld id="{C6ED92EE-562E-4363-936A-64D83E86380A}" type="slidenum">
              <a:rPr lang="en-US" smtClean="0"/>
              <a:t>15</a:t>
            </a:fld>
            <a:endParaRPr lang="en-US"/>
          </a:p>
        </p:txBody>
      </p:sp>
    </p:spTree>
    <p:extLst>
      <p:ext uri="{BB962C8B-B14F-4D97-AF65-F5344CB8AC3E}">
        <p14:creationId xmlns:p14="http://schemas.microsoft.com/office/powerpoint/2010/main" val="2613696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step of course – repeat! </a:t>
            </a:r>
          </a:p>
          <a:p>
            <a:endParaRPr lang="en-US" dirty="0"/>
          </a:p>
          <a:p>
            <a:r>
              <a:rPr lang="en-US" dirty="0"/>
              <a:t>So this full value stream map is part of a DevOps lifecycle- you need to define the business value you are trying to create, create the value stream map, improve flow by eliminating waste, create observability and feedback loops in the system and use these to continue to improve the system.</a:t>
            </a:r>
          </a:p>
          <a:p>
            <a:endParaRPr lang="en-US" dirty="0"/>
          </a:p>
          <a:p>
            <a:r>
              <a:rPr lang="en-US" dirty="0"/>
              <a:t>Now, to that end, I think the value stream tool is really useful in limited but impactful doses. </a:t>
            </a:r>
          </a:p>
          <a:p>
            <a:endParaRPr lang="en-US" dirty="0"/>
          </a:p>
          <a:p>
            <a:r>
              <a:rPr lang="en-US" dirty="0"/>
              <a:t>As an organizational Lesson: Some time ago I was running a large program with four portfolios, and I did sessions with teams across all four portfolios. What I have discovered is in most organizations problems are common/shared, and somewhere around the 3</a:t>
            </a:r>
            <a:r>
              <a:rPr lang="en-US" baseline="30000" dirty="0"/>
              <a:t>rd</a:t>
            </a:r>
            <a:r>
              <a:rPr lang="en-US" dirty="0"/>
              <a:t> workshop we were seeing common, recurring patterns with teams. I mean there is some utility in creating this shared visual for teams to engage but bear in mind, for most organizations you are going to find a lot of issues in common </a:t>
            </a:r>
          </a:p>
          <a:p>
            <a:endParaRPr lang="en-US" dirty="0"/>
          </a:p>
          <a:p>
            <a:r>
              <a:rPr lang="en-US" dirty="0"/>
              <a:t>Second on frequency – about every 6 months is the right ratio. (You should be completing/removing waste at least that fast, but some of these issues may table 6-8 weeks to resolve or more). A good gage on if a team is ready to repeat the process is if they have hit a plateau and need a fresh look at how to get better.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6ED92EE-562E-4363-936A-64D83E86380A}" type="slidenum">
              <a:rPr lang="en-US" smtClean="0"/>
              <a:t>16</a:t>
            </a:fld>
            <a:endParaRPr lang="en-US"/>
          </a:p>
        </p:txBody>
      </p:sp>
    </p:spTree>
    <p:extLst>
      <p:ext uri="{BB962C8B-B14F-4D97-AF65-F5344CB8AC3E}">
        <p14:creationId xmlns:p14="http://schemas.microsoft.com/office/powerpoint/2010/main" val="1002354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person wall – Mural Board, </a:t>
            </a:r>
            <a:r>
              <a:rPr lang="en-US" dirty="0" err="1"/>
              <a:t>LucidChart</a:t>
            </a:r>
            <a:r>
              <a:rPr lang="en-US" dirty="0"/>
              <a:t>, Google Drive file, Microsoft Teams, </a:t>
            </a:r>
            <a:r>
              <a:rPr lang="en-US" dirty="0" err="1"/>
              <a:t>etc</a:t>
            </a:r>
            <a:endParaRPr lang="en-US" dirty="0"/>
          </a:p>
          <a:p>
            <a:endParaRPr lang="en-US" dirty="0"/>
          </a:p>
          <a:p>
            <a:r>
              <a:rPr lang="en-US" dirty="0"/>
              <a:t>Long Duration (2 Days vs Hours)</a:t>
            </a:r>
          </a:p>
          <a:p>
            <a:pPr lvl="1"/>
            <a:r>
              <a:rPr lang="en-US" dirty="0"/>
              <a:t>Ask participants to do homework beforehand</a:t>
            </a:r>
          </a:p>
          <a:p>
            <a:pPr lvl="1"/>
            <a:r>
              <a:rPr lang="en-US" dirty="0"/>
              <a:t>Some asynchronous updating of value stream</a:t>
            </a:r>
          </a:p>
          <a:p>
            <a:pPr lvl="1"/>
            <a:endParaRPr lang="en-US" dirty="0"/>
          </a:p>
          <a:p>
            <a:pPr lvl="1"/>
            <a:r>
              <a:rPr lang="en-US" dirty="0"/>
              <a:t>Facilitator – doesn’t have to be a professional, though, that helps – but does need to be a neutral person in the value stream. (e.g. not someone involved in some aspect of delivery)</a:t>
            </a:r>
          </a:p>
          <a:p>
            <a:pPr lvl="1"/>
            <a:endParaRPr lang="en-US" dirty="0"/>
          </a:p>
          <a:p>
            <a:r>
              <a:rPr lang="en-US" dirty="0"/>
              <a:t>Ability to “Read the room”</a:t>
            </a:r>
          </a:p>
          <a:p>
            <a:pPr lvl="1"/>
            <a:r>
              <a:rPr lang="en-US" dirty="0"/>
              <a:t>Deliberate polling</a:t>
            </a:r>
          </a:p>
          <a:p>
            <a:pPr lvl="1"/>
            <a:r>
              <a:rPr lang="en-US" dirty="0" err="1"/>
              <a:t>Truthometer</a:t>
            </a:r>
            <a:endParaRPr lang="en-US" dirty="0"/>
          </a:p>
          <a:p>
            <a:endParaRPr lang="en-US" dirty="0"/>
          </a:p>
        </p:txBody>
      </p:sp>
      <p:sp>
        <p:nvSpPr>
          <p:cNvPr id="4" name="Slide Number Placeholder 3"/>
          <p:cNvSpPr>
            <a:spLocks noGrp="1"/>
          </p:cNvSpPr>
          <p:nvPr>
            <p:ph type="sldNum" sz="quarter" idx="5"/>
          </p:nvPr>
        </p:nvSpPr>
        <p:spPr/>
        <p:txBody>
          <a:bodyPr/>
          <a:lstStyle/>
          <a:p>
            <a:fld id="{C6ED92EE-562E-4363-936A-64D83E86380A}" type="slidenum">
              <a:rPr lang="en-US" smtClean="0"/>
              <a:t>17</a:t>
            </a:fld>
            <a:endParaRPr lang="en-US"/>
          </a:p>
        </p:txBody>
      </p:sp>
    </p:spTree>
    <p:extLst>
      <p:ext uri="{BB962C8B-B14F-4D97-AF65-F5344CB8AC3E}">
        <p14:creationId xmlns:p14="http://schemas.microsoft.com/office/powerpoint/2010/main" val="4127234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Paula Thrasher</a:t>
            </a:r>
          </a:p>
          <a:p>
            <a:endParaRPr lang="fi-FI" dirty="0"/>
          </a:p>
          <a:p>
            <a:r>
              <a:rPr lang="fi-FI" dirty="0"/>
              <a:t>@paula_thrasher</a:t>
            </a:r>
          </a:p>
          <a:p>
            <a:endParaRPr lang="fi-FI" dirty="0"/>
          </a:p>
          <a:p>
            <a:r>
              <a:rPr lang="fi-FI" dirty="0"/>
              <a:t>https://www.linkedin.com/in/pthrasher/</a:t>
            </a:r>
          </a:p>
          <a:p>
            <a:endParaRPr lang="fi-FI" dirty="0"/>
          </a:p>
          <a:p>
            <a:r>
              <a:rPr lang="fi-FI" dirty="0"/>
              <a:t>https://calendly.com/paula-thrasher</a:t>
            </a:r>
          </a:p>
          <a:p>
            <a:endParaRPr lang="en-US" dirty="0"/>
          </a:p>
        </p:txBody>
      </p:sp>
      <p:sp>
        <p:nvSpPr>
          <p:cNvPr id="4" name="Slide Number Placeholder 3"/>
          <p:cNvSpPr>
            <a:spLocks noGrp="1"/>
          </p:cNvSpPr>
          <p:nvPr>
            <p:ph type="sldNum" sz="quarter" idx="5"/>
          </p:nvPr>
        </p:nvSpPr>
        <p:spPr/>
        <p:txBody>
          <a:bodyPr/>
          <a:lstStyle/>
          <a:p>
            <a:fld id="{C6ED92EE-562E-4363-936A-64D83E86380A}" type="slidenum">
              <a:rPr lang="en-US" smtClean="0"/>
              <a:t>18</a:t>
            </a:fld>
            <a:endParaRPr lang="en-US"/>
          </a:p>
        </p:txBody>
      </p:sp>
    </p:spTree>
    <p:extLst>
      <p:ext uri="{BB962C8B-B14F-4D97-AF65-F5344CB8AC3E}">
        <p14:creationId xmlns:p14="http://schemas.microsoft.com/office/powerpoint/2010/main" val="2614968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ED92EE-562E-4363-936A-64D83E86380A}" type="slidenum">
              <a:rPr lang="en-US" smtClean="0"/>
              <a:t>19</a:t>
            </a:fld>
            <a:endParaRPr lang="en-US"/>
          </a:p>
        </p:txBody>
      </p:sp>
    </p:spTree>
    <p:extLst>
      <p:ext uri="{BB962C8B-B14F-4D97-AF65-F5344CB8AC3E}">
        <p14:creationId xmlns:p14="http://schemas.microsoft.com/office/powerpoint/2010/main" val="2359711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Concept one is Systems Thinking. Those of you who have read The Phoenix Project will recognize this as the first way. </a:t>
            </a:r>
          </a:p>
          <a:p>
            <a:r>
              <a:rPr lang="en-US" dirty="0"/>
              <a:t>But in summary – this is how your enterprise goes from a “Concept to </a:t>
            </a:r>
            <a:r>
              <a:rPr lang="en-US" dirty="0" err="1"/>
              <a:t>Kaching</a:t>
            </a:r>
            <a:r>
              <a:rPr lang="en-US" dirty="0"/>
              <a:t>” – from idea to in production. </a:t>
            </a:r>
          </a:p>
          <a:p>
            <a:endParaRPr lang="en-US" dirty="0"/>
          </a:p>
          <a:p>
            <a:r>
              <a:rPr lang="en-US" dirty="0"/>
              <a:t>Many organizations do design thinking I the business, agile optimization for development, and migrate their operations to the cloud… but this is designed to be, no kidding, the entire enterprise system.</a:t>
            </a:r>
          </a:p>
          <a:p>
            <a:r>
              <a:rPr lang="en-US" dirty="0"/>
              <a:t> </a:t>
            </a:r>
          </a:p>
          <a:p>
            <a:r>
              <a:rPr lang="en-US" dirty="0"/>
              <a:t>[The Phoenix Project: A Novel About IT, DevOps, and Helping Your Business Win</a:t>
            </a:r>
          </a:p>
          <a:p>
            <a:r>
              <a:rPr lang="en-US" dirty="0"/>
              <a:t>by Gene Kim, Kevin Behr, George Spafford] </a:t>
            </a:r>
          </a:p>
        </p:txBody>
      </p:sp>
      <p:sp>
        <p:nvSpPr>
          <p:cNvPr id="4" name="Slide Number Placeholder 3"/>
          <p:cNvSpPr>
            <a:spLocks noGrp="1"/>
          </p:cNvSpPr>
          <p:nvPr>
            <p:ph type="sldNum" sz="quarter" idx="5"/>
          </p:nvPr>
        </p:nvSpPr>
        <p:spPr/>
        <p:txBody>
          <a:bodyPr/>
          <a:lstStyle/>
          <a:p>
            <a:fld id="{C6ED92EE-562E-4363-936A-64D83E86380A}" type="slidenum">
              <a:rPr lang="en-US" smtClean="0"/>
              <a:t>2</a:t>
            </a:fld>
            <a:endParaRPr lang="en-US"/>
          </a:p>
        </p:txBody>
      </p:sp>
    </p:spTree>
    <p:extLst>
      <p:ext uri="{BB962C8B-B14F-4D97-AF65-F5344CB8AC3E}">
        <p14:creationId xmlns:p14="http://schemas.microsoft.com/office/powerpoint/2010/main" val="87716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sz="1400" dirty="0"/>
              <a:t>The main goal of visualizing our current state value stream, is so we can identify and eliminate waste</a:t>
            </a:r>
          </a:p>
          <a:p>
            <a:pPr defTabSz="931774"/>
            <a:r>
              <a:rPr lang="en-US" sz="1400" dirty="0"/>
              <a:t>Waste are things like defects, waiting, extra features, </a:t>
            </a:r>
            <a:r>
              <a:rPr lang="en-US" sz="1400" dirty="0" err="1"/>
              <a:t>etc</a:t>
            </a:r>
            <a:endParaRPr lang="en-US" sz="1400" dirty="0"/>
          </a:p>
          <a:p>
            <a:pPr defTabSz="931774"/>
            <a:endParaRPr lang="en-US" sz="1400" baseline="30000" dirty="0"/>
          </a:p>
          <a:p>
            <a:pPr defTabSz="931774"/>
            <a:endParaRPr lang="en-US" sz="1400" baseline="30000" dirty="0"/>
          </a:p>
          <a:p>
            <a:pPr defTabSz="931774"/>
            <a:r>
              <a:rPr lang="en-US" sz="1400" baseline="30000" dirty="0"/>
              <a:t>‡</a:t>
            </a:r>
            <a:r>
              <a:rPr lang="en-US" sz="1400" dirty="0"/>
              <a:t>Mary and Tom </a:t>
            </a:r>
            <a:r>
              <a:rPr lang="en-US" sz="2000" b="0" i="0" dirty="0" err="1">
                <a:solidFill>
                  <a:srgbClr val="494949"/>
                </a:solidFill>
                <a:effectLst/>
                <a:latin typeface="DDG_ProximaNova"/>
              </a:rPr>
              <a:t>Poppendieck</a:t>
            </a:r>
            <a:r>
              <a:rPr lang="en-US" sz="1400" dirty="0"/>
              <a:t>, Lean Software Development: An Agile Toolkit, 2003.</a:t>
            </a:r>
          </a:p>
          <a:p>
            <a:r>
              <a:rPr lang="en-US" sz="1400" dirty="0"/>
              <a:t>See also Mary and Tom </a:t>
            </a:r>
            <a:r>
              <a:rPr lang="en-US" sz="1400" b="0" dirty="0" err="1"/>
              <a:t>Poppendieck</a:t>
            </a:r>
            <a:r>
              <a:rPr lang="en-US" sz="1400" b="0" dirty="0"/>
              <a:t>, </a:t>
            </a:r>
            <a:r>
              <a:rPr lang="en-US" sz="1400" i="1" dirty="0"/>
              <a:t>Implementing Lean Software Development</a:t>
            </a:r>
            <a:r>
              <a:rPr lang="en-US" sz="1400" dirty="0"/>
              <a:t>.  “The 7 wastes of software development”</a:t>
            </a:r>
          </a:p>
          <a:p>
            <a:endParaRPr lang="en-US" sz="1400" dirty="0"/>
          </a:p>
          <a:p>
            <a:r>
              <a:rPr lang="en-US" sz="1400" dirty="0"/>
              <a:t>Defects</a:t>
            </a:r>
          </a:p>
          <a:p>
            <a:r>
              <a:rPr lang="en-US" sz="1400" dirty="0"/>
              <a:t>Waiting (Delays)</a:t>
            </a:r>
          </a:p>
          <a:p>
            <a:r>
              <a:rPr lang="en-US" sz="1400" dirty="0"/>
              <a:t>Extra Features</a:t>
            </a:r>
          </a:p>
          <a:p>
            <a:r>
              <a:rPr lang="en-US" sz="1400" dirty="0"/>
              <a:t>Non-utilized talent</a:t>
            </a:r>
          </a:p>
          <a:p>
            <a:r>
              <a:rPr lang="en-US" sz="1400" dirty="0"/>
              <a:t>Relearning</a:t>
            </a:r>
          </a:p>
          <a:p>
            <a:r>
              <a:rPr lang="en-US" sz="1400" dirty="0"/>
              <a:t>Handoffs</a:t>
            </a:r>
          </a:p>
          <a:p>
            <a:r>
              <a:rPr lang="en-US" sz="1400" dirty="0"/>
              <a:t>Task Switching</a:t>
            </a:r>
          </a:p>
          <a:p>
            <a:r>
              <a:rPr lang="en-US" sz="1400" dirty="0"/>
              <a:t>Partially Done Work</a:t>
            </a:r>
          </a:p>
          <a:p>
            <a:endParaRPr lang="en-US" dirty="0"/>
          </a:p>
        </p:txBody>
      </p:sp>
      <p:sp>
        <p:nvSpPr>
          <p:cNvPr id="4" name="Slide Number Placeholder 3"/>
          <p:cNvSpPr>
            <a:spLocks noGrp="1"/>
          </p:cNvSpPr>
          <p:nvPr>
            <p:ph type="sldNum" sz="quarter" idx="5"/>
          </p:nvPr>
        </p:nvSpPr>
        <p:spPr/>
        <p:txBody>
          <a:bodyPr/>
          <a:lstStyle/>
          <a:p>
            <a:fld id="{C6ED92EE-562E-4363-936A-64D83E86380A}" type="slidenum">
              <a:rPr lang="en-US" smtClean="0"/>
              <a:t>3</a:t>
            </a:fld>
            <a:endParaRPr lang="en-US"/>
          </a:p>
        </p:txBody>
      </p:sp>
    </p:spTree>
    <p:extLst>
      <p:ext uri="{BB962C8B-B14F-4D97-AF65-F5344CB8AC3E}">
        <p14:creationId xmlns:p14="http://schemas.microsoft.com/office/powerpoint/2010/main" val="2323630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last key idea is that the process we use to eliminate that waste is to implement countermeasures</a:t>
            </a:r>
          </a:p>
          <a:p>
            <a:r>
              <a:rPr lang="en-US" dirty="0"/>
              <a:t>This seems like stating the obvious, but identifying waste without giving the team a chance to improve it is just an exercise in killing employee morale</a:t>
            </a:r>
          </a:p>
          <a:p>
            <a:endParaRPr lang="en-US" dirty="0"/>
          </a:p>
        </p:txBody>
      </p:sp>
      <p:sp>
        <p:nvSpPr>
          <p:cNvPr id="4" name="Slide Number Placeholder 3"/>
          <p:cNvSpPr>
            <a:spLocks noGrp="1"/>
          </p:cNvSpPr>
          <p:nvPr>
            <p:ph type="sldNum" sz="quarter" idx="5"/>
          </p:nvPr>
        </p:nvSpPr>
        <p:spPr/>
        <p:txBody>
          <a:bodyPr/>
          <a:lstStyle/>
          <a:p>
            <a:fld id="{C6ED92EE-562E-4363-936A-64D83E86380A}" type="slidenum">
              <a:rPr lang="en-US" smtClean="0"/>
              <a:t>4</a:t>
            </a:fld>
            <a:endParaRPr lang="en-US"/>
          </a:p>
        </p:txBody>
      </p:sp>
    </p:spTree>
    <p:extLst>
      <p:ext uri="{BB962C8B-B14F-4D97-AF65-F5344CB8AC3E}">
        <p14:creationId xmlns:p14="http://schemas.microsoft.com/office/powerpoint/2010/main" val="312148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run a virtual value stream mapping session, we are going to dive into the process</a:t>
            </a:r>
          </a:p>
        </p:txBody>
      </p:sp>
      <p:sp>
        <p:nvSpPr>
          <p:cNvPr id="4" name="Slide Number Placeholder 3"/>
          <p:cNvSpPr>
            <a:spLocks noGrp="1"/>
          </p:cNvSpPr>
          <p:nvPr>
            <p:ph type="sldNum" sz="quarter" idx="5"/>
          </p:nvPr>
        </p:nvSpPr>
        <p:spPr/>
        <p:txBody>
          <a:bodyPr/>
          <a:lstStyle/>
          <a:p>
            <a:fld id="{C6ED92EE-562E-4363-936A-64D83E86380A}" type="slidenum">
              <a:rPr lang="en-US" smtClean="0"/>
              <a:t>6</a:t>
            </a:fld>
            <a:endParaRPr lang="en-US"/>
          </a:p>
        </p:txBody>
      </p:sp>
    </p:spTree>
    <p:extLst>
      <p:ext uri="{BB962C8B-B14F-4D97-AF65-F5344CB8AC3E}">
        <p14:creationId xmlns:p14="http://schemas.microsoft.com/office/powerpoint/2010/main" val="251780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model your value stream, we need to honor reality. So its important we pick a system feature that has the five Rs:</a:t>
            </a:r>
          </a:p>
          <a:p>
            <a:endParaRPr lang="en-US" dirty="0"/>
          </a:p>
          <a:p>
            <a:r>
              <a:rPr lang="en-US" dirty="0"/>
              <a:t>Recent (Deployed within last three months)</a:t>
            </a:r>
          </a:p>
          <a:p>
            <a:r>
              <a:rPr lang="en-US" dirty="0"/>
              <a:t>Real (Business Impact, not just an enhancement),</a:t>
            </a:r>
          </a:p>
          <a:p>
            <a:r>
              <a:rPr lang="en-US" dirty="0"/>
              <a:t>Reach (broad system concerns and covers broad value stream) </a:t>
            </a:r>
          </a:p>
          <a:p>
            <a:r>
              <a:rPr lang="en-US" dirty="0"/>
              <a:t>Representative (typical feature, not emergency patch or special circumstance)</a:t>
            </a:r>
          </a:p>
          <a:p>
            <a:r>
              <a:rPr lang="en-US" dirty="0"/>
              <a:t>Road-tested (In production, ideally with user feedback and telemetry)</a:t>
            </a:r>
          </a:p>
          <a:p>
            <a:endParaRPr lang="en-US" dirty="0"/>
          </a:p>
          <a:p>
            <a:r>
              <a:rPr lang="en-US" dirty="0"/>
              <a:t>Now to give you a concrete example so you have an idea – one team I worked with selected a resent update that enabled a mobile application-based payment process. It was deployed about a month before the session occurred, it was intended to reduce the time for a customer in the system, it covered everything from the front end of the application to the back end business logic, and it was representative in that – a lot of recent work for this team was in making their system more mobile friendly. And, we had some data from customer usage of the feature too and from our work systems such as Jira and ServiceNow so we could put real dates and metrics on how the organization went from idea to deploying this feature.</a:t>
            </a:r>
          </a:p>
        </p:txBody>
      </p:sp>
      <p:sp>
        <p:nvSpPr>
          <p:cNvPr id="4" name="Slide Number Placeholder 3"/>
          <p:cNvSpPr>
            <a:spLocks noGrp="1"/>
          </p:cNvSpPr>
          <p:nvPr>
            <p:ph type="sldNum" sz="quarter" idx="5"/>
          </p:nvPr>
        </p:nvSpPr>
        <p:spPr/>
        <p:txBody>
          <a:bodyPr/>
          <a:lstStyle/>
          <a:p>
            <a:fld id="{C6ED92EE-562E-4363-936A-64D83E86380A}" type="slidenum">
              <a:rPr lang="en-US" smtClean="0"/>
              <a:t>7</a:t>
            </a:fld>
            <a:endParaRPr lang="en-US"/>
          </a:p>
        </p:txBody>
      </p:sp>
    </p:spTree>
    <p:extLst>
      <p:ext uri="{BB962C8B-B14F-4D97-AF65-F5344CB8AC3E}">
        <p14:creationId xmlns:p14="http://schemas.microsoft.com/office/powerpoint/2010/main" val="56912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two – rather obvious – is you need to identify and invite the people in your value stream. </a:t>
            </a:r>
          </a:p>
          <a:p>
            <a:endParaRPr lang="en-US" dirty="0"/>
          </a:p>
          <a:p>
            <a:r>
              <a:rPr lang="en-US" dirty="0"/>
              <a:t>Now, you selected a good feature</a:t>
            </a:r>
          </a:p>
          <a:p>
            <a:endParaRPr lang="en-US" dirty="0"/>
          </a:p>
          <a:p>
            <a:r>
              <a:rPr lang="en-US" dirty="0"/>
              <a:t>So invite the SPECIFIC people who were involved in THAT feature. You don’t have to invite every single person, but make sure you cover enough roles and perspectives.</a:t>
            </a:r>
          </a:p>
          <a:p>
            <a:endParaRPr lang="en-US" dirty="0"/>
          </a:p>
          <a:p>
            <a:r>
              <a:rPr lang="en-US" dirty="0"/>
              <a:t>Also remember– this is an exercise in creating a shared visualization about your system of work. So the business owner might say they are too busy or they don’t really know much about how you IT people do what you do – INVITE THEM. </a:t>
            </a:r>
          </a:p>
          <a:p>
            <a:endParaRPr lang="en-US" dirty="0"/>
          </a:p>
          <a:p>
            <a:r>
              <a:rPr lang="en-US" dirty="0"/>
              <a:t>Going back to the first key idea: This is a whole system exercise. So at a minimum, value stream mapping absolutely needs to include your business leaders and at least one person from each key organizational roles involved in delivery of the system</a:t>
            </a:r>
          </a:p>
          <a:p>
            <a:endParaRPr lang="en-US" dirty="0"/>
          </a:p>
          <a:p>
            <a:r>
              <a:rPr lang="en-US" dirty="0"/>
              <a:t>This might seem like a long list. And it could be. But I’m going to remind you about step one - because this is how you know who in these roles you need to select. You will have picked a single feature, and most likely not everyone in your enterprise was directly involved in that feature – so when you select the tech lead, select the one from that team, and the database engineer from THAT feature, and the on call lead for Operations the day it was put in production. And you don’t need every developer on the team, bud ideally the one who did the most coding on the specific feature we are going to be discussing. Now its possible in a large enterprise that this list could get really long – but ideally this is not more than 10-15 people. If it reveals 20-30 people by all means invite them all – you probably have a lot of waste and handoffs to work through… </a:t>
            </a:r>
          </a:p>
          <a:p>
            <a:endParaRPr lang="en-US" dirty="0"/>
          </a:p>
        </p:txBody>
      </p:sp>
      <p:sp>
        <p:nvSpPr>
          <p:cNvPr id="4" name="Slide Number Placeholder 3"/>
          <p:cNvSpPr>
            <a:spLocks noGrp="1"/>
          </p:cNvSpPr>
          <p:nvPr>
            <p:ph type="sldNum" sz="quarter" idx="5"/>
          </p:nvPr>
        </p:nvSpPr>
        <p:spPr/>
        <p:txBody>
          <a:bodyPr/>
          <a:lstStyle/>
          <a:p>
            <a:fld id="{C6ED92EE-562E-4363-936A-64D83E86380A}" type="slidenum">
              <a:rPr lang="en-US" smtClean="0"/>
              <a:t>8</a:t>
            </a:fld>
            <a:endParaRPr lang="en-US"/>
          </a:p>
        </p:txBody>
      </p:sp>
    </p:spTree>
    <p:extLst>
      <p:ext uri="{BB962C8B-B14F-4D97-AF65-F5344CB8AC3E}">
        <p14:creationId xmlns:p14="http://schemas.microsoft.com/office/powerpoint/2010/main" val="1233068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then you place activities on the timeline</a:t>
            </a:r>
          </a:p>
          <a:p>
            <a:r>
              <a:rPr lang="en-US" dirty="0"/>
              <a:t>Now in an in person value stream mapping exercise we sometimes draw full process boxes. And, if you have three days and a room full of people this is fine. But I am assuming you have a few hours and you’re stuck on Zoom with a virtual brainstorm tool so let me give you a few simpler ideas</a:t>
            </a:r>
          </a:p>
          <a:p>
            <a:endParaRPr lang="en-US" dirty="0"/>
          </a:p>
          <a:p>
            <a:r>
              <a:rPr lang="en-US" dirty="0"/>
              <a:t>For one value stream session, we were trying to model all the team activities and handoffs. Before the meeting I had everyone catalog from the work system the tasks they did, and when they did them (start time, finish time, and then their estimation of actual effort). If two teams worked together we stacked the cards on top of each other. </a:t>
            </a:r>
          </a:p>
        </p:txBody>
      </p:sp>
      <p:sp>
        <p:nvSpPr>
          <p:cNvPr id="4" name="Slide Number Placeholder 3"/>
          <p:cNvSpPr>
            <a:spLocks noGrp="1"/>
          </p:cNvSpPr>
          <p:nvPr>
            <p:ph type="sldNum" sz="quarter" idx="5"/>
          </p:nvPr>
        </p:nvSpPr>
        <p:spPr/>
        <p:txBody>
          <a:bodyPr/>
          <a:lstStyle/>
          <a:p>
            <a:fld id="{C6ED92EE-562E-4363-936A-64D83E86380A}" type="slidenum">
              <a:rPr lang="en-US" smtClean="0"/>
              <a:t>9</a:t>
            </a:fld>
            <a:endParaRPr lang="en-US"/>
          </a:p>
        </p:txBody>
      </p:sp>
    </p:spTree>
    <p:extLst>
      <p:ext uri="{BB962C8B-B14F-4D97-AF65-F5344CB8AC3E}">
        <p14:creationId xmlns:p14="http://schemas.microsoft.com/office/powerpoint/2010/main" val="3302677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model is to capture your “SDLC” – especially useful if you have some fierce stage gate approvals to try to tackle, in this case those stage gate events serve as the silos we’re capturing work around. In this case I had a team trying to figure out how to better automate compliance and security approvals, so this modeled their mental timeline. </a:t>
            </a:r>
          </a:p>
          <a:p>
            <a:endParaRPr lang="en-US" dirty="0"/>
          </a:p>
          <a:p>
            <a:r>
              <a:rPr lang="en-US" dirty="0"/>
              <a:t>I have a few more examples in the handouts – this is where the art meets the science </a:t>
            </a:r>
          </a:p>
          <a:p>
            <a:endParaRPr lang="en-US" dirty="0"/>
          </a:p>
          <a:p>
            <a:r>
              <a:rPr lang="en-US" dirty="0"/>
              <a:t>If I can just give one tip here –Use colors think about what I will call the macro/micro – the details – the micro – will be on the cards, but the macro is what it shows you when you squint and zoom out – so think about what big picture idea you need the team to visualize – in this  case – lots of automation in the middle of the process not very much in the start and end. </a:t>
            </a:r>
          </a:p>
        </p:txBody>
      </p:sp>
      <p:sp>
        <p:nvSpPr>
          <p:cNvPr id="4" name="Slide Number Placeholder 3"/>
          <p:cNvSpPr>
            <a:spLocks noGrp="1"/>
          </p:cNvSpPr>
          <p:nvPr>
            <p:ph type="sldNum" sz="quarter" idx="5"/>
          </p:nvPr>
        </p:nvSpPr>
        <p:spPr/>
        <p:txBody>
          <a:bodyPr/>
          <a:lstStyle/>
          <a:p>
            <a:fld id="{C6ED92EE-562E-4363-936A-64D83E86380A}" type="slidenum">
              <a:rPr lang="en-US" smtClean="0"/>
              <a:t>10</a:t>
            </a:fld>
            <a:endParaRPr lang="en-US"/>
          </a:p>
        </p:txBody>
      </p:sp>
    </p:spTree>
    <p:extLst>
      <p:ext uri="{BB962C8B-B14F-4D97-AF65-F5344CB8AC3E}">
        <p14:creationId xmlns:p14="http://schemas.microsoft.com/office/powerpoint/2010/main" val="2137659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A5C6-A8F3-4C91-BC4E-BFCB6B1E2D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34C3AF-C38D-4A98-9F5D-874A07BC60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8452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5872-C8C8-4842-AE63-561BA3EB0D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401B01-594E-4EC3-B8C4-B7AC1B204F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958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DF3B1F-38B4-44D7-AA77-64CF814CC7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E42748-94D3-475B-B922-2A26E08A66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3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8BDB9-62BC-4071-AE87-C346B7586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AABD51-8DA9-4889-A055-139B35488E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07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17507-773E-41E4-93F1-F28895F663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0C5742-8DE0-4577-99E5-71A839E23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46908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3176-2A9F-44CC-B8A8-B50C670C6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6B8A5C-225C-420A-81C6-D609A440E1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BE1914-F83D-4C46-91F9-5EB9F5955D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42DA6-3283-4967-8F45-F76B8DF3EF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10103B-71CC-42E9-B1EE-23BDBAC83F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A3F257-2FA4-460B-B6FC-FD84148B0D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1AC70F-DF82-4FA7-9C4A-9EA69E4DC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ADFF5F-F0C6-43C0-80A3-DA697EF47C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335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C40F4-8E89-405F-AB16-0CD26326A145}"/>
              </a:ext>
            </a:extLst>
          </p:cNvPr>
          <p:cNvSpPr>
            <a:spLocks noGrp="1"/>
          </p:cNvSpPr>
          <p:nvPr>
            <p:ph type="title"/>
          </p:nvPr>
        </p:nvSpPr>
        <p:spPr>
          <a:xfrm>
            <a:off x="685800" y="365125"/>
            <a:ext cx="10515600" cy="914400"/>
          </a:xfrm>
        </p:spPr>
        <p:txBody>
          <a:bodyPr/>
          <a:lstStyle/>
          <a:p>
            <a:r>
              <a:rPr lang="en-US"/>
              <a:t>Click to edit Master title style</a:t>
            </a:r>
          </a:p>
        </p:txBody>
      </p:sp>
    </p:spTree>
    <p:extLst>
      <p:ext uri="{BB962C8B-B14F-4D97-AF65-F5344CB8AC3E}">
        <p14:creationId xmlns:p14="http://schemas.microsoft.com/office/powerpoint/2010/main" val="279569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000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D029-E470-4626-9061-451C93D6B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FB7031-F77D-4F87-8D17-B0C7D0F50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D7F7CE-63AC-4C3F-BC28-A0662FD74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6248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6743-9B71-4392-8EEA-F171C6EDC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E3C59D-993B-44C0-9941-4B5A9B92BE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43FCA8-39BD-4BBC-B2F9-3859ED867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13034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6A547C-C24F-4EB8-BBBF-FDEEC00B91B9}"/>
              </a:ext>
            </a:extLst>
          </p:cNvPr>
          <p:cNvSpPr>
            <a:spLocks noGrp="1"/>
          </p:cNvSpPr>
          <p:nvPr>
            <p:ph type="title"/>
          </p:nvPr>
        </p:nvSpPr>
        <p:spPr>
          <a:xfrm>
            <a:off x="685800" y="365125"/>
            <a:ext cx="1051560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A2D121-B4EE-4796-B788-BC6FF4B59419}"/>
              </a:ext>
            </a:extLst>
          </p:cNvPr>
          <p:cNvSpPr>
            <a:spLocks noGrp="1"/>
          </p:cNvSpPr>
          <p:nvPr>
            <p:ph type="body" idx="1"/>
          </p:nvPr>
        </p:nvSpPr>
        <p:spPr>
          <a:xfrm>
            <a:off x="685800" y="1600200"/>
            <a:ext cx="10515600" cy="4480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450EE-5A04-49F3-8D63-DEA13910C1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8C4EF7-DC21-4DFE-999C-5A42825504EE}" type="datetimeFigureOut">
              <a:rPr lang="en-US" smtClean="0"/>
              <a:t>10/1/2020</a:t>
            </a:fld>
            <a:endParaRPr lang="en-US"/>
          </a:p>
        </p:txBody>
      </p:sp>
      <p:sp>
        <p:nvSpPr>
          <p:cNvPr id="5" name="Footer Placeholder 4">
            <a:extLst>
              <a:ext uri="{FF2B5EF4-FFF2-40B4-BE49-F238E27FC236}">
                <a16:creationId xmlns:a16="http://schemas.microsoft.com/office/drawing/2014/main" id="{816BFE34-3FAC-455B-9E96-F35FA8475D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179359-2323-46F0-88DF-7978C0CDE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1A9D9-94B6-49FE-8F27-543876AF0503}" type="slidenum">
              <a:rPr lang="en-US" smtClean="0"/>
              <a:t>‹#›</a:t>
            </a:fld>
            <a:endParaRPr lang="en-US"/>
          </a:p>
        </p:txBody>
      </p:sp>
      <p:sp>
        <p:nvSpPr>
          <p:cNvPr id="7" name="Rectangle 6">
            <a:extLst>
              <a:ext uri="{FF2B5EF4-FFF2-40B4-BE49-F238E27FC236}">
                <a16:creationId xmlns:a16="http://schemas.microsoft.com/office/drawing/2014/main" id="{D1B8B616-F8F3-4210-8E46-5CB1840BD579}"/>
              </a:ext>
            </a:extLst>
          </p:cNvPr>
          <p:cNvSpPr/>
          <p:nvPr userDrawn="1"/>
        </p:nvSpPr>
        <p:spPr>
          <a:xfrm>
            <a:off x="0" y="6266736"/>
            <a:ext cx="12192000" cy="59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67131732-D447-417A-8C67-A138810724E7}"/>
              </a:ext>
            </a:extLst>
          </p:cNvPr>
          <p:cNvSpPr txBox="1">
            <a:spLocks/>
          </p:cNvSpPr>
          <p:nvPr userDrawn="1"/>
        </p:nvSpPr>
        <p:spPr>
          <a:xfrm>
            <a:off x="152400" y="6356349"/>
            <a:ext cx="3288224" cy="365125"/>
          </a:xfrm>
          <a:prstGeom prst="rect">
            <a:avLst/>
          </a:prstGeom>
        </p:spPr>
        <p:txBody>
          <a:bodyPr/>
          <a:lstStyle>
            <a:defPPr>
              <a:defRPr lang="en-US"/>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Virtual Value Stream Mapping</a:t>
            </a:r>
            <a:endParaRPr lang="en-US" dirty="0"/>
          </a:p>
        </p:txBody>
      </p:sp>
      <p:sp>
        <p:nvSpPr>
          <p:cNvPr id="9" name="Footer Placeholder 4">
            <a:extLst>
              <a:ext uri="{FF2B5EF4-FFF2-40B4-BE49-F238E27FC236}">
                <a16:creationId xmlns:a16="http://schemas.microsoft.com/office/drawing/2014/main" id="{CAFD7E39-313A-411B-8A4F-8B7C864C2902}"/>
              </a:ext>
            </a:extLst>
          </p:cNvPr>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6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@paula_thrasher</a:t>
            </a:r>
          </a:p>
        </p:txBody>
      </p:sp>
      <p:sp>
        <p:nvSpPr>
          <p:cNvPr id="10" name="Slide Number Placeholder 5">
            <a:extLst>
              <a:ext uri="{FF2B5EF4-FFF2-40B4-BE49-F238E27FC236}">
                <a16:creationId xmlns:a16="http://schemas.microsoft.com/office/drawing/2014/main" id="{261D1751-AC77-4B47-A841-EC25EC2CEAA8}"/>
              </a:ext>
            </a:extLst>
          </p:cNvPr>
          <p:cNvSpPr txBox="1">
            <a:spLocks/>
          </p:cNvSpPr>
          <p:nvPr userDrawn="1"/>
        </p:nvSpPr>
        <p:spPr>
          <a:xfrm>
            <a:off x="8610600" y="6356350"/>
            <a:ext cx="2743200" cy="365125"/>
          </a:xfrm>
          <a:prstGeom prst="rect">
            <a:avLst/>
          </a:prstGeom>
        </p:spPr>
        <p:txBody>
          <a:bodyPr/>
          <a:lstStyle>
            <a:defPPr>
              <a:defRPr lang="en-US"/>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A21A9D9-94B6-49FE-8F27-543876AF0503}" type="slidenum">
              <a:rPr lang="en-US" smtClean="0"/>
              <a:pPr algn="r"/>
              <a:t>‹#›</a:t>
            </a:fld>
            <a:endParaRPr lang="en-US" dirty="0"/>
          </a:p>
        </p:txBody>
      </p:sp>
      <p:pic>
        <p:nvPicPr>
          <p:cNvPr id="11" name="Picture 10" descr="A close up of a logo&#10;&#10;Description automatically generated">
            <a:extLst>
              <a:ext uri="{FF2B5EF4-FFF2-40B4-BE49-F238E27FC236}">
                <a16:creationId xmlns:a16="http://schemas.microsoft.com/office/drawing/2014/main" id="{8B19EE75-386D-4938-B680-14D309CA3D8E}"/>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790269" y="6310312"/>
            <a:ext cx="457200" cy="457200"/>
          </a:xfrm>
          <a:prstGeom prst="rect">
            <a:avLst/>
          </a:prstGeom>
        </p:spPr>
      </p:pic>
    </p:spTree>
    <p:extLst>
      <p:ext uri="{BB962C8B-B14F-4D97-AF65-F5344CB8AC3E}">
        <p14:creationId xmlns:p14="http://schemas.microsoft.com/office/powerpoint/2010/main" val="2214823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notesSlide" Target="../notesSlides/notesSlide2.xml"/><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slideLayout" Target="../slideLayouts/slideLayout6.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tags" Target="../tags/tag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3.xml"/><Relationship Id="rId16"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014288-D0B5-4925-A62D-9761341A4DE6}"/>
              </a:ext>
            </a:extLst>
          </p:cNvPr>
          <p:cNvSpPr>
            <a:spLocks noGrp="1"/>
          </p:cNvSpPr>
          <p:nvPr>
            <p:ph type="title"/>
          </p:nvPr>
        </p:nvSpPr>
        <p:spPr>
          <a:xfrm>
            <a:off x="391378" y="320675"/>
            <a:ext cx="11407487" cy="1325563"/>
          </a:xfrm>
        </p:spPr>
        <p:txBody>
          <a:bodyPr>
            <a:normAutofit/>
          </a:bodyPr>
          <a:lstStyle/>
          <a:p>
            <a:r>
              <a:rPr lang="en-US" sz="5400"/>
              <a:t>Value Stream Mapping</a:t>
            </a:r>
          </a:p>
        </p:txBody>
      </p:sp>
      <p:graphicFrame>
        <p:nvGraphicFramePr>
          <p:cNvPr id="12" name="Content Placeholder 2">
            <a:extLst>
              <a:ext uri="{FF2B5EF4-FFF2-40B4-BE49-F238E27FC236}">
                <a16:creationId xmlns:a16="http://schemas.microsoft.com/office/drawing/2014/main" id="{7518314E-6EB1-4466-B93B-0173C26EE5AE}"/>
              </a:ext>
            </a:extLst>
          </p:cNvPr>
          <p:cNvGraphicFramePr>
            <a:graphicFrameLocks noGrp="1"/>
          </p:cNvGraphicFramePr>
          <p:nvPr>
            <p:ph idx="1"/>
            <p:extLst>
              <p:ext uri="{D42A27DB-BD31-4B8C-83A1-F6EECF244321}">
                <p14:modId xmlns:p14="http://schemas.microsoft.com/office/powerpoint/2010/main" val="4033529507"/>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0967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F305-84C4-4385-BFE8-140E58C5D55E}"/>
              </a:ext>
            </a:extLst>
          </p:cNvPr>
          <p:cNvSpPr>
            <a:spLocks noGrp="1"/>
          </p:cNvSpPr>
          <p:nvPr>
            <p:ph type="title"/>
          </p:nvPr>
        </p:nvSpPr>
        <p:spPr/>
        <p:txBody>
          <a:bodyPr/>
          <a:lstStyle/>
          <a:p>
            <a:r>
              <a:rPr lang="en-US" dirty="0"/>
              <a:t>Step 3: Place activities on timeline</a:t>
            </a:r>
          </a:p>
        </p:txBody>
      </p:sp>
      <p:sp>
        <p:nvSpPr>
          <p:cNvPr id="4" name="Rectangle 3">
            <a:extLst>
              <a:ext uri="{FF2B5EF4-FFF2-40B4-BE49-F238E27FC236}">
                <a16:creationId xmlns:a16="http://schemas.microsoft.com/office/drawing/2014/main" id="{5D80307C-9C47-45FE-9C97-D193C50028F8}"/>
              </a:ext>
            </a:extLst>
          </p:cNvPr>
          <p:cNvSpPr/>
          <p:nvPr/>
        </p:nvSpPr>
        <p:spPr>
          <a:xfrm>
            <a:off x="3666289" y="1475052"/>
            <a:ext cx="7747000" cy="3907896"/>
          </a:xfrm>
          <a:prstGeom prst="rect">
            <a:avLst/>
          </a:prstGeom>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cxnSp>
        <p:nvCxnSpPr>
          <p:cNvPr id="5" name="Straight Connector 4">
            <a:extLst>
              <a:ext uri="{FF2B5EF4-FFF2-40B4-BE49-F238E27FC236}">
                <a16:creationId xmlns:a16="http://schemas.microsoft.com/office/drawing/2014/main" id="{781DB2A6-59B2-4FFF-9D78-7D6BE01DE283}"/>
              </a:ext>
            </a:extLst>
          </p:cNvPr>
          <p:cNvCxnSpPr/>
          <p:nvPr/>
        </p:nvCxnSpPr>
        <p:spPr>
          <a:xfrm>
            <a:off x="4944226" y="1479020"/>
            <a:ext cx="46302" cy="390921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D0B23465-0EA1-4D2C-B0C0-3380E1EEC22E}"/>
              </a:ext>
            </a:extLst>
          </p:cNvPr>
          <p:cNvCxnSpPr/>
          <p:nvPr/>
        </p:nvCxnSpPr>
        <p:spPr>
          <a:xfrm>
            <a:off x="6444414" y="1479020"/>
            <a:ext cx="46302" cy="390921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40B4CB2-FFB1-4415-8880-FDE696CACCF5}"/>
              </a:ext>
            </a:extLst>
          </p:cNvPr>
          <p:cNvCxnSpPr/>
          <p:nvPr/>
        </p:nvCxnSpPr>
        <p:spPr>
          <a:xfrm>
            <a:off x="7689278" y="1469760"/>
            <a:ext cx="46303" cy="3909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8" name="Folded Corner 15">
            <a:extLst>
              <a:ext uri="{FF2B5EF4-FFF2-40B4-BE49-F238E27FC236}">
                <a16:creationId xmlns:a16="http://schemas.microsoft.com/office/drawing/2014/main" id="{E5B4ACCE-48B1-4284-8AE6-9D30A1C2F875}"/>
              </a:ext>
            </a:extLst>
          </p:cNvPr>
          <p:cNvSpPr>
            <a:spLocks/>
          </p:cNvSpPr>
          <p:nvPr/>
        </p:nvSpPr>
        <p:spPr>
          <a:xfrm>
            <a:off x="4067132" y="2891895"/>
            <a:ext cx="665428" cy="541073"/>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9" name="Folded Corner 16">
            <a:extLst>
              <a:ext uri="{FF2B5EF4-FFF2-40B4-BE49-F238E27FC236}">
                <a16:creationId xmlns:a16="http://schemas.microsoft.com/office/drawing/2014/main" id="{686FBC9B-0935-4E70-BDEB-92B5522AC695}"/>
              </a:ext>
            </a:extLst>
          </p:cNvPr>
          <p:cNvSpPr>
            <a:spLocks/>
          </p:cNvSpPr>
          <p:nvPr/>
        </p:nvSpPr>
        <p:spPr>
          <a:xfrm>
            <a:off x="5629498" y="2801936"/>
            <a:ext cx="664104" cy="599282"/>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10" name="Folded Corner 17">
            <a:extLst>
              <a:ext uri="{FF2B5EF4-FFF2-40B4-BE49-F238E27FC236}">
                <a16:creationId xmlns:a16="http://schemas.microsoft.com/office/drawing/2014/main" id="{A746E701-F644-464F-9133-0EC2BF17B32A}"/>
              </a:ext>
            </a:extLst>
          </p:cNvPr>
          <p:cNvSpPr>
            <a:spLocks/>
          </p:cNvSpPr>
          <p:nvPr/>
        </p:nvSpPr>
        <p:spPr>
          <a:xfrm>
            <a:off x="5342424" y="3672416"/>
            <a:ext cx="665428" cy="541073"/>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11" name="Folded Corner 18">
            <a:extLst>
              <a:ext uri="{FF2B5EF4-FFF2-40B4-BE49-F238E27FC236}">
                <a16:creationId xmlns:a16="http://schemas.microsoft.com/office/drawing/2014/main" id="{B1EC897C-53CD-4A8D-9AFE-8BF1741D54D1}"/>
              </a:ext>
            </a:extLst>
          </p:cNvPr>
          <p:cNvSpPr>
            <a:spLocks/>
          </p:cNvSpPr>
          <p:nvPr/>
        </p:nvSpPr>
        <p:spPr>
          <a:xfrm>
            <a:off x="6822802" y="2512732"/>
            <a:ext cx="665427" cy="599282"/>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12" name="Folded Corner 19">
            <a:extLst>
              <a:ext uri="{FF2B5EF4-FFF2-40B4-BE49-F238E27FC236}">
                <a16:creationId xmlns:a16="http://schemas.microsoft.com/office/drawing/2014/main" id="{DC46F6B3-BB03-4887-96CA-CD716D2F571C}"/>
              </a:ext>
            </a:extLst>
          </p:cNvPr>
          <p:cNvSpPr>
            <a:spLocks/>
          </p:cNvSpPr>
          <p:nvPr/>
        </p:nvSpPr>
        <p:spPr>
          <a:xfrm>
            <a:off x="7936664" y="2891895"/>
            <a:ext cx="665427" cy="541073"/>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13" name="Folded Corner 20">
            <a:extLst>
              <a:ext uri="{FF2B5EF4-FFF2-40B4-BE49-F238E27FC236}">
                <a16:creationId xmlns:a16="http://schemas.microsoft.com/office/drawing/2014/main" id="{AE59E14D-FCC8-49D7-A53F-F4B8D70C4D4A}"/>
              </a:ext>
            </a:extLst>
          </p:cNvPr>
          <p:cNvSpPr>
            <a:spLocks/>
          </p:cNvSpPr>
          <p:nvPr/>
        </p:nvSpPr>
        <p:spPr>
          <a:xfrm>
            <a:off x="8154945" y="3497790"/>
            <a:ext cx="665428" cy="599282"/>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14" name="TextBox 6">
            <a:extLst>
              <a:ext uri="{FF2B5EF4-FFF2-40B4-BE49-F238E27FC236}">
                <a16:creationId xmlns:a16="http://schemas.microsoft.com/office/drawing/2014/main" id="{9E9892BF-5E03-4D70-B4C4-3D188DB6025B}"/>
              </a:ext>
            </a:extLst>
          </p:cNvPr>
          <p:cNvSpPr txBox="1"/>
          <p:nvPr/>
        </p:nvSpPr>
        <p:spPr>
          <a:xfrm>
            <a:off x="5216747" y="1743603"/>
            <a:ext cx="1239442" cy="400110"/>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Analysis</a:t>
            </a:r>
          </a:p>
        </p:txBody>
      </p:sp>
      <p:sp>
        <p:nvSpPr>
          <p:cNvPr id="15" name="TextBox 7">
            <a:extLst>
              <a:ext uri="{FF2B5EF4-FFF2-40B4-BE49-F238E27FC236}">
                <a16:creationId xmlns:a16="http://schemas.microsoft.com/office/drawing/2014/main" id="{B72B18E2-A70C-4800-98DE-BC315316FB90}"/>
              </a:ext>
            </a:extLst>
          </p:cNvPr>
          <p:cNvSpPr txBox="1"/>
          <p:nvPr/>
        </p:nvSpPr>
        <p:spPr>
          <a:xfrm>
            <a:off x="6779112" y="1752864"/>
            <a:ext cx="1004094" cy="400110"/>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Dev</a:t>
            </a:r>
          </a:p>
        </p:txBody>
      </p:sp>
      <p:sp>
        <p:nvSpPr>
          <p:cNvPr id="16" name="TextBox 8">
            <a:extLst>
              <a:ext uri="{FF2B5EF4-FFF2-40B4-BE49-F238E27FC236}">
                <a16:creationId xmlns:a16="http://schemas.microsoft.com/office/drawing/2014/main" id="{3F4C300D-E982-4E8C-B13D-BC10F06FEC12}"/>
              </a:ext>
            </a:extLst>
          </p:cNvPr>
          <p:cNvSpPr txBox="1"/>
          <p:nvPr/>
        </p:nvSpPr>
        <p:spPr>
          <a:xfrm>
            <a:off x="7961799" y="1752864"/>
            <a:ext cx="1107282" cy="400110"/>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Test</a:t>
            </a:r>
          </a:p>
        </p:txBody>
      </p:sp>
      <p:sp>
        <p:nvSpPr>
          <p:cNvPr id="17" name="TextBox 9">
            <a:extLst>
              <a:ext uri="{FF2B5EF4-FFF2-40B4-BE49-F238E27FC236}">
                <a16:creationId xmlns:a16="http://schemas.microsoft.com/office/drawing/2014/main" id="{76E7AE69-F517-4950-81F5-F17913AE0956}"/>
              </a:ext>
            </a:extLst>
          </p:cNvPr>
          <p:cNvSpPr txBox="1"/>
          <p:nvPr/>
        </p:nvSpPr>
        <p:spPr>
          <a:xfrm>
            <a:off x="9316466" y="1771385"/>
            <a:ext cx="883575" cy="400110"/>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Stage</a:t>
            </a:r>
          </a:p>
        </p:txBody>
      </p:sp>
      <p:cxnSp>
        <p:nvCxnSpPr>
          <p:cNvPr id="18" name="Straight Connector 17">
            <a:extLst>
              <a:ext uri="{FF2B5EF4-FFF2-40B4-BE49-F238E27FC236}">
                <a16:creationId xmlns:a16="http://schemas.microsoft.com/office/drawing/2014/main" id="{74FD5B0D-1AA4-46AB-8E08-F3B331F921B8}"/>
              </a:ext>
            </a:extLst>
          </p:cNvPr>
          <p:cNvCxnSpPr/>
          <p:nvPr/>
        </p:nvCxnSpPr>
        <p:spPr>
          <a:xfrm>
            <a:off x="8943403" y="1455208"/>
            <a:ext cx="44979" cy="390921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6B7D9E9-7729-4E14-A14A-6D160A31951D}"/>
              </a:ext>
            </a:extLst>
          </p:cNvPr>
          <p:cNvCxnSpPr/>
          <p:nvPr/>
        </p:nvCxnSpPr>
        <p:spPr>
          <a:xfrm>
            <a:off x="10372153" y="1479020"/>
            <a:ext cx="46303" cy="390921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20" name="TextBox 23">
            <a:extLst>
              <a:ext uri="{FF2B5EF4-FFF2-40B4-BE49-F238E27FC236}">
                <a16:creationId xmlns:a16="http://schemas.microsoft.com/office/drawing/2014/main" id="{A19FB135-C18E-45E1-B493-BF3F70B6C6AC}"/>
              </a:ext>
            </a:extLst>
          </p:cNvPr>
          <p:cNvSpPr txBox="1"/>
          <p:nvPr/>
        </p:nvSpPr>
        <p:spPr>
          <a:xfrm>
            <a:off x="10462111" y="1752864"/>
            <a:ext cx="683200" cy="400110"/>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Ops</a:t>
            </a:r>
          </a:p>
        </p:txBody>
      </p:sp>
      <p:sp>
        <p:nvSpPr>
          <p:cNvPr id="21" name="TextBox 24">
            <a:extLst>
              <a:ext uri="{FF2B5EF4-FFF2-40B4-BE49-F238E27FC236}">
                <a16:creationId xmlns:a16="http://schemas.microsoft.com/office/drawing/2014/main" id="{6A9CB06C-F783-48BD-9661-7792C2E2D5FD}"/>
              </a:ext>
            </a:extLst>
          </p:cNvPr>
          <p:cNvSpPr txBox="1"/>
          <p:nvPr/>
        </p:nvSpPr>
        <p:spPr>
          <a:xfrm>
            <a:off x="4034060" y="1758156"/>
            <a:ext cx="726481" cy="400110"/>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Plan</a:t>
            </a:r>
          </a:p>
        </p:txBody>
      </p:sp>
      <p:sp>
        <p:nvSpPr>
          <p:cNvPr id="22" name="Folded Corner 26">
            <a:extLst>
              <a:ext uri="{FF2B5EF4-FFF2-40B4-BE49-F238E27FC236}">
                <a16:creationId xmlns:a16="http://schemas.microsoft.com/office/drawing/2014/main" id="{67C88809-F664-4E8A-BC37-6E91FEF3A870}"/>
              </a:ext>
            </a:extLst>
          </p:cNvPr>
          <p:cNvSpPr>
            <a:spLocks/>
          </p:cNvSpPr>
          <p:nvPr/>
        </p:nvSpPr>
        <p:spPr>
          <a:xfrm>
            <a:off x="6571415" y="3287866"/>
            <a:ext cx="664104" cy="600604"/>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23" name="Folded Corner 27">
            <a:extLst>
              <a:ext uri="{FF2B5EF4-FFF2-40B4-BE49-F238E27FC236}">
                <a16:creationId xmlns:a16="http://schemas.microsoft.com/office/drawing/2014/main" id="{4C671AD8-5442-433E-895A-7776479FDD04}"/>
              </a:ext>
            </a:extLst>
          </p:cNvPr>
          <p:cNvSpPr>
            <a:spLocks/>
          </p:cNvSpPr>
          <p:nvPr/>
        </p:nvSpPr>
        <p:spPr>
          <a:xfrm>
            <a:off x="9272809" y="2897186"/>
            <a:ext cx="665427" cy="599282"/>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24" name="Folded Corner 28">
            <a:extLst>
              <a:ext uri="{FF2B5EF4-FFF2-40B4-BE49-F238E27FC236}">
                <a16:creationId xmlns:a16="http://schemas.microsoft.com/office/drawing/2014/main" id="{B581E875-D5EA-4F31-94B7-69A15701C22C}"/>
              </a:ext>
            </a:extLst>
          </p:cNvPr>
          <p:cNvSpPr>
            <a:spLocks/>
          </p:cNvSpPr>
          <p:nvPr/>
        </p:nvSpPr>
        <p:spPr>
          <a:xfrm>
            <a:off x="10620861" y="4273020"/>
            <a:ext cx="665428" cy="541073"/>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cxnSp>
        <p:nvCxnSpPr>
          <p:cNvPr id="25" name="Straight Connector 24">
            <a:extLst>
              <a:ext uri="{FF2B5EF4-FFF2-40B4-BE49-F238E27FC236}">
                <a16:creationId xmlns:a16="http://schemas.microsoft.com/office/drawing/2014/main" id="{338C969E-0758-43BC-8FEC-20CB26C2856D}"/>
              </a:ext>
            </a:extLst>
          </p:cNvPr>
          <p:cNvCxnSpPr/>
          <p:nvPr/>
        </p:nvCxnSpPr>
        <p:spPr>
          <a:xfrm flipV="1">
            <a:off x="3698039" y="2259541"/>
            <a:ext cx="7715250" cy="10583"/>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26" name="Folded Corner 30">
            <a:extLst>
              <a:ext uri="{FF2B5EF4-FFF2-40B4-BE49-F238E27FC236}">
                <a16:creationId xmlns:a16="http://schemas.microsoft.com/office/drawing/2014/main" id="{6ED6E909-F11B-474D-9E40-BD70E43F9DB6}"/>
              </a:ext>
            </a:extLst>
          </p:cNvPr>
          <p:cNvSpPr>
            <a:spLocks/>
          </p:cNvSpPr>
          <p:nvPr/>
        </p:nvSpPr>
        <p:spPr>
          <a:xfrm>
            <a:off x="6784902" y="4065744"/>
            <a:ext cx="665427" cy="599282"/>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28" name="Folded Corner 32">
            <a:extLst>
              <a:ext uri="{FF2B5EF4-FFF2-40B4-BE49-F238E27FC236}">
                <a16:creationId xmlns:a16="http://schemas.microsoft.com/office/drawing/2014/main" id="{33D37391-C40C-4A76-8C4A-E6538AEE4D3A}"/>
              </a:ext>
            </a:extLst>
          </p:cNvPr>
          <p:cNvSpPr>
            <a:spLocks/>
          </p:cNvSpPr>
          <p:nvPr/>
        </p:nvSpPr>
        <p:spPr>
          <a:xfrm>
            <a:off x="7959153" y="4380177"/>
            <a:ext cx="665428" cy="541073"/>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29" name="Folded Corner 33">
            <a:extLst>
              <a:ext uri="{FF2B5EF4-FFF2-40B4-BE49-F238E27FC236}">
                <a16:creationId xmlns:a16="http://schemas.microsoft.com/office/drawing/2014/main" id="{8A38FFF6-695D-4EF8-B50C-D052156DDFC1}"/>
              </a:ext>
            </a:extLst>
          </p:cNvPr>
          <p:cNvSpPr>
            <a:spLocks/>
          </p:cNvSpPr>
          <p:nvPr/>
        </p:nvSpPr>
        <p:spPr>
          <a:xfrm>
            <a:off x="9307205" y="3743853"/>
            <a:ext cx="665427" cy="541073"/>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3" name="Folded Corner 15">
            <a:extLst>
              <a:ext uri="{FF2B5EF4-FFF2-40B4-BE49-F238E27FC236}">
                <a16:creationId xmlns:a16="http://schemas.microsoft.com/office/drawing/2014/main" id="{70C024F7-F004-4FAC-9F16-A2B5D204FC3C}"/>
              </a:ext>
            </a:extLst>
          </p:cNvPr>
          <p:cNvSpPr>
            <a:spLocks/>
          </p:cNvSpPr>
          <p:nvPr/>
        </p:nvSpPr>
        <p:spPr>
          <a:xfrm>
            <a:off x="435900" y="2809213"/>
            <a:ext cx="665428" cy="541073"/>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32" name="TextBox 31">
            <a:extLst>
              <a:ext uri="{FF2B5EF4-FFF2-40B4-BE49-F238E27FC236}">
                <a16:creationId xmlns:a16="http://schemas.microsoft.com/office/drawing/2014/main" id="{E62C9488-2853-4147-B866-A285344D0CB3}"/>
              </a:ext>
            </a:extLst>
          </p:cNvPr>
          <p:cNvSpPr txBox="1"/>
          <p:nvPr/>
        </p:nvSpPr>
        <p:spPr>
          <a:xfrm>
            <a:off x="74295" y="1749559"/>
            <a:ext cx="2678938" cy="646331"/>
          </a:xfrm>
          <a:prstGeom prst="rect">
            <a:avLst/>
          </a:prstGeom>
          <a:noFill/>
        </p:spPr>
        <p:txBody>
          <a:bodyPr wrap="none" rtlCol="0">
            <a:spAutoFit/>
          </a:bodyPr>
          <a:lstStyle/>
          <a:p>
            <a:r>
              <a:rPr lang="en-US" dirty="0"/>
              <a:t>Colors = </a:t>
            </a:r>
          </a:p>
          <a:p>
            <a:r>
              <a:rPr lang="en-US" dirty="0"/>
              <a:t>manual vs automated</a:t>
            </a:r>
          </a:p>
        </p:txBody>
      </p:sp>
      <p:sp>
        <p:nvSpPr>
          <p:cNvPr id="34" name="Folded Corner 15">
            <a:extLst>
              <a:ext uri="{FF2B5EF4-FFF2-40B4-BE49-F238E27FC236}">
                <a16:creationId xmlns:a16="http://schemas.microsoft.com/office/drawing/2014/main" id="{CB672453-F41D-42E2-820C-C886CC67C567}"/>
              </a:ext>
            </a:extLst>
          </p:cNvPr>
          <p:cNvSpPr>
            <a:spLocks/>
          </p:cNvSpPr>
          <p:nvPr/>
        </p:nvSpPr>
        <p:spPr>
          <a:xfrm>
            <a:off x="778710" y="4386790"/>
            <a:ext cx="1387390" cy="1115652"/>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35" name="TextBox 34">
            <a:extLst>
              <a:ext uri="{FF2B5EF4-FFF2-40B4-BE49-F238E27FC236}">
                <a16:creationId xmlns:a16="http://schemas.microsoft.com/office/drawing/2014/main" id="{85FB5325-5FE7-44A4-BD01-A2A17FD030FD}"/>
              </a:ext>
            </a:extLst>
          </p:cNvPr>
          <p:cNvSpPr txBox="1"/>
          <p:nvPr/>
        </p:nvSpPr>
        <p:spPr>
          <a:xfrm>
            <a:off x="1408610" y="4365385"/>
            <a:ext cx="870751" cy="369332"/>
          </a:xfrm>
          <a:prstGeom prst="rect">
            <a:avLst/>
          </a:prstGeom>
          <a:noFill/>
        </p:spPr>
        <p:txBody>
          <a:bodyPr wrap="none" rtlCol="0">
            <a:spAutoFit/>
          </a:bodyPr>
          <a:lstStyle/>
          <a:p>
            <a:r>
              <a:rPr lang="en-US" dirty="0"/>
              <a:t>ROLES</a:t>
            </a:r>
          </a:p>
        </p:txBody>
      </p:sp>
      <p:sp>
        <p:nvSpPr>
          <p:cNvPr id="37" name="TextBox 36">
            <a:extLst>
              <a:ext uri="{FF2B5EF4-FFF2-40B4-BE49-F238E27FC236}">
                <a16:creationId xmlns:a16="http://schemas.microsoft.com/office/drawing/2014/main" id="{A774C232-361A-4234-A084-7992D62C059A}"/>
              </a:ext>
            </a:extLst>
          </p:cNvPr>
          <p:cNvSpPr txBox="1"/>
          <p:nvPr/>
        </p:nvSpPr>
        <p:spPr>
          <a:xfrm>
            <a:off x="721189" y="5179761"/>
            <a:ext cx="683200" cy="369332"/>
          </a:xfrm>
          <a:prstGeom prst="rect">
            <a:avLst/>
          </a:prstGeom>
          <a:noFill/>
        </p:spPr>
        <p:txBody>
          <a:bodyPr wrap="none" rtlCol="0">
            <a:spAutoFit/>
          </a:bodyPr>
          <a:lstStyle/>
          <a:p>
            <a:r>
              <a:rPr lang="en-US" dirty="0"/>
              <a:t>Start</a:t>
            </a:r>
          </a:p>
        </p:txBody>
      </p:sp>
      <p:sp>
        <p:nvSpPr>
          <p:cNvPr id="39" name="TextBox 38">
            <a:extLst>
              <a:ext uri="{FF2B5EF4-FFF2-40B4-BE49-F238E27FC236}">
                <a16:creationId xmlns:a16="http://schemas.microsoft.com/office/drawing/2014/main" id="{4AA43540-9C3F-4F17-B17D-334B3442B47D}"/>
              </a:ext>
            </a:extLst>
          </p:cNvPr>
          <p:cNvSpPr txBox="1"/>
          <p:nvPr/>
        </p:nvSpPr>
        <p:spPr>
          <a:xfrm>
            <a:off x="1418690" y="5179761"/>
            <a:ext cx="1292511" cy="369332"/>
          </a:xfrm>
          <a:prstGeom prst="rect">
            <a:avLst/>
          </a:prstGeom>
          <a:noFill/>
        </p:spPr>
        <p:txBody>
          <a:bodyPr wrap="square" rtlCol="0">
            <a:spAutoFit/>
          </a:bodyPr>
          <a:lstStyle/>
          <a:p>
            <a:r>
              <a:rPr lang="en-US" dirty="0"/>
              <a:t>Finish</a:t>
            </a:r>
          </a:p>
        </p:txBody>
      </p:sp>
      <p:sp>
        <p:nvSpPr>
          <p:cNvPr id="41" name="TextBox 40">
            <a:extLst>
              <a:ext uri="{FF2B5EF4-FFF2-40B4-BE49-F238E27FC236}">
                <a16:creationId xmlns:a16="http://schemas.microsoft.com/office/drawing/2014/main" id="{A6EFCA50-2D96-4656-82D0-DBC086653BD5}"/>
              </a:ext>
            </a:extLst>
          </p:cNvPr>
          <p:cNvSpPr txBox="1"/>
          <p:nvPr/>
        </p:nvSpPr>
        <p:spPr>
          <a:xfrm>
            <a:off x="968901" y="4772573"/>
            <a:ext cx="1007007" cy="369332"/>
          </a:xfrm>
          <a:prstGeom prst="rect">
            <a:avLst/>
          </a:prstGeom>
          <a:noFill/>
        </p:spPr>
        <p:txBody>
          <a:bodyPr wrap="none" rtlCol="0">
            <a:spAutoFit/>
          </a:bodyPr>
          <a:lstStyle/>
          <a:p>
            <a:r>
              <a:rPr lang="en-US" i="1" dirty="0"/>
              <a:t>Activity</a:t>
            </a:r>
          </a:p>
        </p:txBody>
      </p:sp>
      <p:sp>
        <p:nvSpPr>
          <p:cNvPr id="43" name="TextBox 42">
            <a:extLst>
              <a:ext uri="{FF2B5EF4-FFF2-40B4-BE49-F238E27FC236}">
                <a16:creationId xmlns:a16="http://schemas.microsoft.com/office/drawing/2014/main" id="{F101465A-DADC-4426-BD0B-4EB0DAFDDC72}"/>
              </a:ext>
            </a:extLst>
          </p:cNvPr>
          <p:cNvSpPr txBox="1"/>
          <p:nvPr/>
        </p:nvSpPr>
        <p:spPr>
          <a:xfrm>
            <a:off x="182725" y="3784235"/>
            <a:ext cx="2488731" cy="369332"/>
          </a:xfrm>
          <a:prstGeom prst="rect">
            <a:avLst/>
          </a:prstGeom>
          <a:noFill/>
        </p:spPr>
        <p:txBody>
          <a:bodyPr wrap="square" rtlCol="0">
            <a:spAutoFit/>
          </a:bodyPr>
          <a:lstStyle/>
          <a:p>
            <a:r>
              <a:rPr lang="en-US" dirty="0"/>
              <a:t>Card = details</a:t>
            </a:r>
          </a:p>
        </p:txBody>
      </p:sp>
      <p:sp>
        <p:nvSpPr>
          <p:cNvPr id="45" name="Folded Corner 16">
            <a:extLst>
              <a:ext uri="{FF2B5EF4-FFF2-40B4-BE49-F238E27FC236}">
                <a16:creationId xmlns:a16="http://schemas.microsoft.com/office/drawing/2014/main" id="{19284E1C-D75C-4763-B3C4-650A0E5118C9}"/>
              </a:ext>
            </a:extLst>
          </p:cNvPr>
          <p:cNvSpPr>
            <a:spLocks/>
          </p:cNvSpPr>
          <p:nvPr/>
        </p:nvSpPr>
        <p:spPr>
          <a:xfrm>
            <a:off x="1195923" y="2951730"/>
            <a:ext cx="664104" cy="599282"/>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47" name="Folded Corner 17">
            <a:extLst>
              <a:ext uri="{FF2B5EF4-FFF2-40B4-BE49-F238E27FC236}">
                <a16:creationId xmlns:a16="http://schemas.microsoft.com/office/drawing/2014/main" id="{BCC6A886-9CFD-4883-9432-3C0678BB1BBC}"/>
              </a:ext>
            </a:extLst>
          </p:cNvPr>
          <p:cNvSpPr>
            <a:spLocks/>
          </p:cNvSpPr>
          <p:nvPr/>
        </p:nvSpPr>
        <p:spPr>
          <a:xfrm>
            <a:off x="7033110" y="4771298"/>
            <a:ext cx="665428" cy="541073"/>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Tree>
    <p:extLst>
      <p:ext uri="{BB962C8B-B14F-4D97-AF65-F5344CB8AC3E}">
        <p14:creationId xmlns:p14="http://schemas.microsoft.com/office/powerpoint/2010/main" val="1146337496"/>
      </p:ext>
    </p:extLst>
  </p:cSld>
  <p:clrMapOvr>
    <a:masterClrMapping/>
  </p:clrMapOvr>
  <mc:AlternateContent xmlns:mc="http://schemas.openxmlformats.org/markup-compatibility/2006" xmlns:p14="http://schemas.microsoft.com/office/powerpoint/2010/main">
    <mc:Choice Requires="p14">
      <p:transition spd="slow" p14:dur="2000" advTm="93204"/>
    </mc:Choice>
    <mc:Fallback xmlns="">
      <p:transition spd="slow" advTm="932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88077-E89B-4195-8A07-CDD6769B0C5D}"/>
              </a:ext>
            </a:extLst>
          </p:cNvPr>
          <p:cNvSpPr>
            <a:spLocks noGrp="1"/>
          </p:cNvSpPr>
          <p:nvPr>
            <p:ph type="title"/>
          </p:nvPr>
        </p:nvSpPr>
        <p:spPr/>
        <p:txBody>
          <a:bodyPr/>
          <a:lstStyle/>
          <a:p>
            <a:r>
              <a:rPr lang="en-US" dirty="0"/>
              <a:t>Step 4: “The Conversation”</a:t>
            </a:r>
          </a:p>
        </p:txBody>
      </p:sp>
      <p:pic>
        <p:nvPicPr>
          <p:cNvPr id="4" name="Content Placeholder 3">
            <a:extLst>
              <a:ext uri="{FF2B5EF4-FFF2-40B4-BE49-F238E27FC236}">
                <a16:creationId xmlns:a16="http://schemas.microsoft.com/office/drawing/2014/main" id="{D9A80D70-6082-499D-A4DC-57B8B68406FF}"/>
              </a:ext>
            </a:extLst>
          </p:cNvPr>
          <p:cNvPicPr>
            <a:picLocks noGrp="1" noChangeAspect="1"/>
          </p:cNvPicPr>
          <p:nvPr>
            <p:ph idx="1"/>
          </p:nvPr>
        </p:nvPicPr>
        <p:blipFill>
          <a:blip r:embed="rId3"/>
          <a:stretch>
            <a:fillRect/>
          </a:stretch>
        </p:blipFill>
        <p:spPr>
          <a:xfrm>
            <a:off x="2638161" y="1600200"/>
            <a:ext cx="6610878" cy="4479925"/>
          </a:xfrm>
          <a:prstGeom prst="rect">
            <a:avLst/>
          </a:prstGeom>
        </p:spPr>
      </p:pic>
    </p:spTree>
    <p:extLst>
      <p:ext uri="{BB962C8B-B14F-4D97-AF65-F5344CB8AC3E}">
        <p14:creationId xmlns:p14="http://schemas.microsoft.com/office/powerpoint/2010/main" val="17417657"/>
      </p:ext>
    </p:extLst>
  </p:cSld>
  <p:clrMapOvr>
    <a:masterClrMapping/>
  </p:clrMapOvr>
  <mc:AlternateContent xmlns:mc="http://schemas.openxmlformats.org/markup-compatibility/2006" xmlns:p14="http://schemas.microsoft.com/office/powerpoint/2010/main">
    <mc:Choice Requires="p14">
      <p:transition spd="slow" p14:dur="2000" advTm="77298"/>
    </mc:Choice>
    <mc:Fallback xmlns="">
      <p:transition spd="slow" advTm="772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3CEF-C5FD-4627-9657-98D516A6AFC9}"/>
              </a:ext>
            </a:extLst>
          </p:cNvPr>
          <p:cNvSpPr>
            <a:spLocks noGrp="1"/>
          </p:cNvSpPr>
          <p:nvPr>
            <p:ph type="title"/>
          </p:nvPr>
        </p:nvSpPr>
        <p:spPr/>
        <p:txBody>
          <a:bodyPr/>
          <a:lstStyle/>
          <a:p>
            <a:r>
              <a:rPr lang="en-US" dirty="0"/>
              <a:t>Step 5: Identify the wastes</a:t>
            </a:r>
          </a:p>
        </p:txBody>
      </p:sp>
      <p:grpSp>
        <p:nvGrpSpPr>
          <p:cNvPr id="5" name="Group 4">
            <a:extLst>
              <a:ext uri="{FF2B5EF4-FFF2-40B4-BE49-F238E27FC236}">
                <a16:creationId xmlns:a16="http://schemas.microsoft.com/office/drawing/2014/main" id="{4576714C-B1B8-4F68-83DA-311C96840696}"/>
              </a:ext>
            </a:extLst>
          </p:cNvPr>
          <p:cNvGrpSpPr/>
          <p:nvPr/>
        </p:nvGrpSpPr>
        <p:grpSpPr>
          <a:xfrm>
            <a:off x="519966" y="2230893"/>
            <a:ext cx="10175245" cy="3079935"/>
            <a:chOff x="519966" y="2230893"/>
            <a:chExt cx="10175245" cy="3079935"/>
          </a:xfrm>
          <a:solidFill>
            <a:schemeClr val="accent1">
              <a:lumMod val="20000"/>
              <a:lumOff val="80000"/>
            </a:schemeClr>
          </a:solidFill>
        </p:grpSpPr>
        <p:sp>
          <p:nvSpPr>
            <p:cNvPr id="6" name="Rectangle 5">
              <a:extLst>
                <a:ext uri="{FF2B5EF4-FFF2-40B4-BE49-F238E27FC236}">
                  <a16:creationId xmlns:a16="http://schemas.microsoft.com/office/drawing/2014/main" id="{B1588B8A-1CB6-4045-A349-DA71FA93ABF1}"/>
                </a:ext>
              </a:extLst>
            </p:cNvPr>
            <p:cNvSpPr/>
            <p:nvPr/>
          </p:nvSpPr>
          <p:spPr>
            <a:xfrm>
              <a:off x="9152646" y="3435498"/>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ylinder 6">
              <a:extLst>
                <a:ext uri="{FF2B5EF4-FFF2-40B4-BE49-F238E27FC236}">
                  <a16:creationId xmlns:a16="http://schemas.microsoft.com/office/drawing/2014/main" id="{1DB72311-A018-42F3-B026-414DF6A228A8}"/>
                </a:ext>
              </a:extLst>
            </p:cNvPr>
            <p:cNvSpPr/>
            <p:nvPr/>
          </p:nvSpPr>
          <p:spPr>
            <a:xfrm>
              <a:off x="7994196" y="2553352"/>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540ABF33-C3E5-45AE-B5A8-1D4E546E5488}"/>
                </a:ext>
              </a:extLst>
            </p:cNvPr>
            <p:cNvSpPr/>
            <p:nvPr/>
          </p:nvSpPr>
          <p:spPr>
            <a:xfrm>
              <a:off x="1281176" y="4128806"/>
              <a:ext cx="685800" cy="457200"/>
            </a:xfrm>
            <a:prstGeom prst="parallelogram">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One Rounded and One Snipped 8">
              <a:extLst>
                <a:ext uri="{FF2B5EF4-FFF2-40B4-BE49-F238E27FC236}">
                  <a16:creationId xmlns:a16="http://schemas.microsoft.com/office/drawing/2014/main" id="{4321EBD8-898F-4390-AE8F-74ED54008CB8}"/>
                </a:ext>
              </a:extLst>
            </p:cNvPr>
            <p:cNvSpPr/>
            <p:nvPr/>
          </p:nvSpPr>
          <p:spPr>
            <a:xfrm>
              <a:off x="1350031" y="2276613"/>
              <a:ext cx="685800" cy="457200"/>
            </a:xfrm>
            <a:prstGeom prst="snipRound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DF4086C6-1C7B-446C-AC01-08981307276A}"/>
                </a:ext>
              </a:extLst>
            </p:cNvPr>
            <p:cNvSpPr/>
            <p:nvPr/>
          </p:nvSpPr>
          <p:spPr>
            <a:xfrm>
              <a:off x="4862461" y="2341288"/>
              <a:ext cx="359353" cy="327850"/>
            </a:xfrm>
            <a:prstGeom prst="diamon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30609B41-3FED-4470-AA85-9CBF6B0CD3C2}"/>
                </a:ext>
              </a:extLst>
            </p:cNvPr>
            <p:cNvSpPr/>
            <p:nvPr/>
          </p:nvSpPr>
          <p:spPr>
            <a:xfrm>
              <a:off x="1504800" y="3244879"/>
              <a:ext cx="359353" cy="327850"/>
            </a:xfrm>
            <a:prstGeom prst="diamon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49E52F78-F349-47EE-878C-8400C47DF55A}"/>
                </a:ext>
              </a:extLst>
            </p:cNvPr>
            <p:cNvSpPr/>
            <p:nvPr/>
          </p:nvSpPr>
          <p:spPr>
            <a:xfrm>
              <a:off x="6974687" y="3513730"/>
              <a:ext cx="359353" cy="327850"/>
            </a:xfrm>
            <a:prstGeom prst="diamon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Top Corners One Rounded and One Snipped 12">
              <a:extLst>
                <a:ext uri="{FF2B5EF4-FFF2-40B4-BE49-F238E27FC236}">
                  <a16:creationId xmlns:a16="http://schemas.microsoft.com/office/drawing/2014/main" id="{D880A3A6-160D-40EF-AF44-DE0CCE8D6835}"/>
                </a:ext>
              </a:extLst>
            </p:cNvPr>
            <p:cNvSpPr/>
            <p:nvPr/>
          </p:nvSpPr>
          <p:spPr>
            <a:xfrm>
              <a:off x="2599022" y="2276613"/>
              <a:ext cx="685800" cy="457200"/>
            </a:xfrm>
            <a:prstGeom prst="snipRound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One Rounded and One Snipped 13">
              <a:extLst>
                <a:ext uri="{FF2B5EF4-FFF2-40B4-BE49-F238E27FC236}">
                  <a16:creationId xmlns:a16="http://schemas.microsoft.com/office/drawing/2014/main" id="{FDD1F566-9467-44AF-ADE9-AD1900D778B7}"/>
                </a:ext>
              </a:extLst>
            </p:cNvPr>
            <p:cNvSpPr/>
            <p:nvPr/>
          </p:nvSpPr>
          <p:spPr>
            <a:xfrm>
              <a:off x="9126535" y="4515277"/>
              <a:ext cx="685800" cy="457200"/>
            </a:xfrm>
            <a:prstGeom prst="snipRound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BCAF68-0DE2-45A0-AFD1-CC9571B763ED}"/>
                </a:ext>
              </a:extLst>
            </p:cNvPr>
            <p:cNvSpPr/>
            <p:nvPr/>
          </p:nvSpPr>
          <p:spPr>
            <a:xfrm>
              <a:off x="5673784" y="2268120"/>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A6B8AD-A207-491A-A6A1-54A7466F57CD}"/>
                </a:ext>
              </a:extLst>
            </p:cNvPr>
            <p:cNvSpPr/>
            <p:nvPr/>
          </p:nvSpPr>
          <p:spPr>
            <a:xfrm>
              <a:off x="7994196" y="3429000"/>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5FB98D-9B2D-4E63-AE59-547CB96C5A26}"/>
                </a:ext>
              </a:extLst>
            </p:cNvPr>
            <p:cNvSpPr/>
            <p:nvPr/>
          </p:nvSpPr>
          <p:spPr>
            <a:xfrm>
              <a:off x="5544115" y="4515277"/>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D27712F-3101-4424-91A7-129D8DEBCDFC}"/>
                </a:ext>
              </a:extLst>
            </p:cNvPr>
            <p:cNvSpPr/>
            <p:nvPr/>
          </p:nvSpPr>
          <p:spPr>
            <a:xfrm>
              <a:off x="519966" y="3180204"/>
              <a:ext cx="457200" cy="457200"/>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E9FC6550-320B-4BAC-A86D-D75CC504F58A}"/>
                </a:ext>
              </a:extLst>
            </p:cNvPr>
            <p:cNvSpPr/>
            <p:nvPr/>
          </p:nvSpPr>
          <p:spPr>
            <a:xfrm>
              <a:off x="2440213" y="4762188"/>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ylinder 19">
              <a:extLst>
                <a:ext uri="{FF2B5EF4-FFF2-40B4-BE49-F238E27FC236}">
                  <a16:creationId xmlns:a16="http://schemas.microsoft.com/office/drawing/2014/main" id="{8D8F8524-028C-400F-B128-3817816C813B}"/>
                </a:ext>
              </a:extLst>
            </p:cNvPr>
            <p:cNvSpPr/>
            <p:nvPr/>
          </p:nvSpPr>
          <p:spPr>
            <a:xfrm>
              <a:off x="3848013" y="2230893"/>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ylinder 20">
              <a:extLst>
                <a:ext uri="{FF2B5EF4-FFF2-40B4-BE49-F238E27FC236}">
                  <a16:creationId xmlns:a16="http://schemas.microsoft.com/office/drawing/2014/main" id="{DD237ADC-2F90-4532-9913-CD4EF902B328}"/>
                </a:ext>
              </a:extLst>
            </p:cNvPr>
            <p:cNvSpPr/>
            <p:nvPr/>
          </p:nvSpPr>
          <p:spPr>
            <a:xfrm>
              <a:off x="7404340" y="4528833"/>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72D0E50A-5F28-4295-87C7-B73987691AF5}"/>
                </a:ext>
              </a:extLst>
            </p:cNvPr>
            <p:cNvSpPr/>
            <p:nvPr/>
          </p:nvSpPr>
          <p:spPr>
            <a:xfrm>
              <a:off x="3672460" y="4128806"/>
              <a:ext cx="685800" cy="457200"/>
            </a:xfrm>
            <a:prstGeom prst="parallelogram">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a:extLst>
                <a:ext uri="{FF2B5EF4-FFF2-40B4-BE49-F238E27FC236}">
                  <a16:creationId xmlns:a16="http://schemas.microsoft.com/office/drawing/2014/main" id="{3B1F966B-7E56-4827-848B-7B46CE55B84F}"/>
                </a:ext>
              </a:extLst>
            </p:cNvPr>
            <p:cNvSpPr/>
            <p:nvPr/>
          </p:nvSpPr>
          <p:spPr>
            <a:xfrm>
              <a:off x="6864444" y="2669138"/>
              <a:ext cx="685800" cy="414144"/>
            </a:xfrm>
            <a:prstGeom prst="parallelogram">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llout: Up Arrow 23">
              <a:extLst>
                <a:ext uri="{FF2B5EF4-FFF2-40B4-BE49-F238E27FC236}">
                  <a16:creationId xmlns:a16="http://schemas.microsoft.com/office/drawing/2014/main" id="{6041121D-0E6C-4A61-885B-59C02BA35259}"/>
                </a:ext>
              </a:extLst>
            </p:cNvPr>
            <p:cNvSpPr/>
            <p:nvPr/>
          </p:nvSpPr>
          <p:spPr>
            <a:xfrm>
              <a:off x="4744957" y="3137148"/>
              <a:ext cx="594360" cy="642744"/>
            </a:xfrm>
            <a:prstGeom prst="upArrowCallou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apezoid 24">
              <a:extLst>
                <a:ext uri="{FF2B5EF4-FFF2-40B4-BE49-F238E27FC236}">
                  <a16:creationId xmlns:a16="http://schemas.microsoft.com/office/drawing/2014/main" id="{26DB0411-C99D-4923-8FB9-9D9BF5E78B04}"/>
                </a:ext>
              </a:extLst>
            </p:cNvPr>
            <p:cNvSpPr/>
            <p:nvPr/>
          </p:nvSpPr>
          <p:spPr>
            <a:xfrm>
              <a:off x="2462733" y="3155713"/>
              <a:ext cx="970082" cy="484313"/>
            </a:xfrm>
            <a:prstGeom prst="trapezoi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DBD58400-1519-4FA1-830A-EF5B35D65B7B}"/>
                </a:ext>
              </a:extLst>
            </p:cNvPr>
            <p:cNvCxnSpPr>
              <a:cxnSpLocks/>
              <a:stCxn id="18" idx="6"/>
              <a:endCxn id="11" idx="1"/>
            </p:cNvCxnSpPr>
            <p:nvPr/>
          </p:nvCxnSpPr>
          <p:spPr>
            <a:xfrm>
              <a:off x="977166" y="3408804"/>
              <a:ext cx="527634" cy="0"/>
            </a:xfrm>
            <a:prstGeom prst="straightConnector1">
              <a:avLst/>
            </a:prstGeom>
            <a:grpFill/>
            <a:ln w="38100">
              <a:solidFill>
                <a:schemeClr val="accent1">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8B9F6C-ECA1-41BD-94F0-41A685A00F27}"/>
                </a:ext>
              </a:extLst>
            </p:cNvPr>
            <p:cNvCxnSpPr>
              <a:cxnSpLocks/>
              <a:stCxn id="11" idx="0"/>
              <a:endCxn id="9" idx="1"/>
            </p:cNvCxnSpPr>
            <p:nvPr/>
          </p:nvCxnSpPr>
          <p:spPr>
            <a:xfrm flipV="1">
              <a:off x="1684477" y="2733813"/>
              <a:ext cx="8454" cy="511066"/>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B4E3459-0D51-423D-A268-E391EC1EB038}"/>
                </a:ext>
              </a:extLst>
            </p:cNvPr>
            <p:cNvCxnSpPr>
              <a:stCxn id="11" idx="2"/>
              <a:endCxn id="8" idx="1"/>
            </p:cNvCxnSpPr>
            <p:nvPr/>
          </p:nvCxnSpPr>
          <p:spPr>
            <a:xfrm flipH="1">
              <a:off x="1681226" y="3572729"/>
              <a:ext cx="3251" cy="556077"/>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E10CBBA-70B0-4BE4-BDF3-7AFA05377CCB}"/>
                </a:ext>
              </a:extLst>
            </p:cNvPr>
            <p:cNvCxnSpPr>
              <a:stCxn id="8" idx="4"/>
              <a:endCxn id="19" idx="2"/>
            </p:cNvCxnSpPr>
            <p:nvPr/>
          </p:nvCxnSpPr>
          <p:spPr>
            <a:xfrm rot="16200000" flipH="1">
              <a:off x="1806893" y="4403188"/>
              <a:ext cx="450502" cy="816137"/>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D732873-A8A0-4CA0-8450-BD833E48185E}"/>
                </a:ext>
              </a:extLst>
            </p:cNvPr>
            <p:cNvCxnSpPr>
              <a:stCxn id="19" idx="4"/>
              <a:endCxn id="22" idx="4"/>
            </p:cNvCxnSpPr>
            <p:nvPr/>
          </p:nvCxnSpPr>
          <p:spPr>
            <a:xfrm flipV="1">
              <a:off x="3034573" y="4586006"/>
              <a:ext cx="980787" cy="450502"/>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C07171E-0410-476E-9FAE-5257369B75C0}"/>
                </a:ext>
              </a:extLst>
            </p:cNvPr>
            <p:cNvCxnSpPr>
              <a:cxnSpLocks/>
              <a:stCxn id="9" idx="0"/>
              <a:endCxn id="13" idx="2"/>
            </p:cNvCxnSpPr>
            <p:nvPr/>
          </p:nvCxnSpPr>
          <p:spPr>
            <a:xfrm>
              <a:off x="2035831" y="2505213"/>
              <a:ext cx="563191" cy="0"/>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26C7397-D95F-4676-991D-D511E8367818}"/>
                </a:ext>
              </a:extLst>
            </p:cNvPr>
            <p:cNvCxnSpPr>
              <a:cxnSpLocks/>
              <a:endCxn id="17" idx="0"/>
            </p:cNvCxnSpPr>
            <p:nvPr/>
          </p:nvCxnSpPr>
          <p:spPr>
            <a:xfrm rot="16200000" flipH="1">
              <a:off x="4917132" y="3579684"/>
              <a:ext cx="1285358" cy="585827"/>
            </a:xfrm>
            <a:prstGeom prst="bentConnector3">
              <a:avLst>
                <a:gd name="adj1" fmla="val 7316"/>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91B2C8-7269-49B5-8E24-E93A0FB12A43}"/>
                </a:ext>
              </a:extLst>
            </p:cNvPr>
            <p:cNvCxnSpPr>
              <a:cxnSpLocks/>
            </p:cNvCxnSpPr>
            <p:nvPr/>
          </p:nvCxnSpPr>
          <p:spPr>
            <a:xfrm flipH="1">
              <a:off x="5027556" y="2752433"/>
              <a:ext cx="1" cy="384715"/>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CFA7FEE-5B83-4329-923A-CD6CA46CA771}"/>
                </a:ext>
              </a:extLst>
            </p:cNvPr>
            <p:cNvCxnSpPr>
              <a:cxnSpLocks/>
              <a:stCxn id="11" idx="3"/>
              <a:endCxn id="25" idx="1"/>
            </p:cNvCxnSpPr>
            <p:nvPr/>
          </p:nvCxnSpPr>
          <p:spPr>
            <a:xfrm flipV="1">
              <a:off x="1864153" y="3397870"/>
              <a:ext cx="659119" cy="10934"/>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3C58148-5288-46BC-90D8-2F168EB8382E}"/>
                </a:ext>
              </a:extLst>
            </p:cNvPr>
            <p:cNvCxnSpPr>
              <a:cxnSpLocks/>
              <a:stCxn id="13" idx="0"/>
              <a:endCxn id="20" idx="2"/>
            </p:cNvCxnSpPr>
            <p:nvPr/>
          </p:nvCxnSpPr>
          <p:spPr>
            <a:xfrm>
              <a:off x="3284822" y="2505213"/>
              <a:ext cx="563191" cy="0"/>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3B5CC09-F1C4-4EF0-BF23-69101AE65153}"/>
                </a:ext>
              </a:extLst>
            </p:cNvPr>
            <p:cNvCxnSpPr>
              <a:stCxn id="20" idx="4"/>
              <a:endCxn id="10" idx="1"/>
            </p:cNvCxnSpPr>
            <p:nvPr/>
          </p:nvCxnSpPr>
          <p:spPr>
            <a:xfrm>
              <a:off x="4442373" y="2505213"/>
              <a:ext cx="420088" cy="0"/>
            </a:xfrm>
            <a:prstGeom prst="straightConnector1">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622918B-ADDA-489F-B98B-302CC500DD6B}"/>
                </a:ext>
              </a:extLst>
            </p:cNvPr>
            <p:cNvCxnSpPr>
              <a:stCxn id="15" idx="3"/>
              <a:endCxn id="23" idx="0"/>
            </p:cNvCxnSpPr>
            <p:nvPr/>
          </p:nvCxnSpPr>
          <p:spPr>
            <a:xfrm>
              <a:off x="6291004" y="2510277"/>
              <a:ext cx="916340" cy="158861"/>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C39C84-6BEA-4CB3-B187-F208D895858D}"/>
                </a:ext>
              </a:extLst>
            </p:cNvPr>
            <p:cNvCxnSpPr>
              <a:stCxn id="10" idx="3"/>
              <a:endCxn id="15" idx="1"/>
            </p:cNvCxnSpPr>
            <p:nvPr/>
          </p:nvCxnSpPr>
          <p:spPr>
            <a:xfrm>
              <a:off x="5221814" y="2505213"/>
              <a:ext cx="451970" cy="5064"/>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4AC2E421-6296-459E-9BB3-559B6DF3DAEF}"/>
                </a:ext>
              </a:extLst>
            </p:cNvPr>
            <p:cNvCxnSpPr>
              <a:cxnSpLocks/>
              <a:stCxn id="22" idx="2"/>
              <a:endCxn id="17" idx="1"/>
            </p:cNvCxnSpPr>
            <p:nvPr/>
          </p:nvCxnSpPr>
          <p:spPr>
            <a:xfrm>
              <a:off x="4301110" y="4357406"/>
              <a:ext cx="1243005" cy="400028"/>
            </a:xfrm>
            <a:prstGeom prst="bentConnector3">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21E35CC-77FA-4C14-B259-E6EF4A0B457B}"/>
                </a:ext>
              </a:extLst>
            </p:cNvPr>
            <p:cNvCxnSpPr>
              <a:stCxn id="12" idx="2"/>
              <a:endCxn id="21" idx="1"/>
            </p:cNvCxnSpPr>
            <p:nvPr/>
          </p:nvCxnSpPr>
          <p:spPr>
            <a:xfrm rot="16200000" flipH="1">
              <a:off x="7084316" y="3911628"/>
              <a:ext cx="687253" cy="547156"/>
            </a:xfrm>
            <a:prstGeom prst="bentConnector3">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FEA0E2-976D-4A3A-9605-B3D3238A2A72}"/>
                </a:ext>
              </a:extLst>
            </p:cNvPr>
            <p:cNvCxnSpPr>
              <a:stCxn id="12" idx="0"/>
              <a:endCxn id="23" idx="3"/>
            </p:cNvCxnSpPr>
            <p:nvPr/>
          </p:nvCxnSpPr>
          <p:spPr>
            <a:xfrm flipV="1">
              <a:off x="7154364" y="3083282"/>
              <a:ext cx="1212" cy="430448"/>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DCC4767C-47C0-4F61-8339-3B382FE8A8D2}"/>
                </a:ext>
              </a:extLst>
            </p:cNvPr>
            <p:cNvCxnSpPr>
              <a:stCxn id="17" idx="3"/>
              <a:endCxn id="12" idx="1"/>
            </p:cNvCxnSpPr>
            <p:nvPr/>
          </p:nvCxnSpPr>
          <p:spPr>
            <a:xfrm flipV="1">
              <a:off x="6161335" y="3677655"/>
              <a:ext cx="813352" cy="1079779"/>
            </a:xfrm>
            <a:prstGeom prst="bentConnector3">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2EC9E02-E911-4451-A3E3-A17967E23D9A}"/>
                </a:ext>
              </a:extLst>
            </p:cNvPr>
            <p:cNvCxnSpPr>
              <a:stCxn id="12" idx="3"/>
              <a:endCxn id="16" idx="1"/>
            </p:cNvCxnSpPr>
            <p:nvPr/>
          </p:nvCxnSpPr>
          <p:spPr>
            <a:xfrm flipV="1">
              <a:off x="7334040" y="3671157"/>
              <a:ext cx="660156" cy="6498"/>
            </a:xfrm>
            <a:prstGeom prst="straightConnector1">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81AA7-A62F-45DE-9D9E-93468A70DC98}"/>
                </a:ext>
              </a:extLst>
            </p:cNvPr>
            <p:cNvCxnSpPr>
              <a:stCxn id="16" idx="0"/>
              <a:endCxn id="7" idx="3"/>
            </p:cNvCxnSpPr>
            <p:nvPr/>
          </p:nvCxnSpPr>
          <p:spPr>
            <a:xfrm flipH="1" flipV="1">
              <a:off x="8291376" y="3101992"/>
              <a:ext cx="11430" cy="327008"/>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0FA5D0E-364B-464F-9161-22DC13B44F57}"/>
                </a:ext>
              </a:extLst>
            </p:cNvPr>
            <p:cNvCxnSpPr>
              <a:stCxn id="16" idx="3"/>
              <a:endCxn id="6" idx="1"/>
            </p:cNvCxnSpPr>
            <p:nvPr/>
          </p:nvCxnSpPr>
          <p:spPr>
            <a:xfrm>
              <a:off x="8611416" y="3671157"/>
              <a:ext cx="541230" cy="6498"/>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6C60158-B043-4B67-8B1A-0A5BD7D31840}"/>
                </a:ext>
              </a:extLst>
            </p:cNvPr>
            <p:cNvCxnSpPr>
              <a:stCxn id="6" idx="2"/>
              <a:endCxn id="14" idx="3"/>
            </p:cNvCxnSpPr>
            <p:nvPr/>
          </p:nvCxnSpPr>
          <p:spPr>
            <a:xfrm>
              <a:off x="9461256" y="3919811"/>
              <a:ext cx="8179" cy="595466"/>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ctagon 46">
              <a:extLst>
                <a:ext uri="{FF2B5EF4-FFF2-40B4-BE49-F238E27FC236}">
                  <a16:creationId xmlns:a16="http://schemas.microsoft.com/office/drawing/2014/main" id="{A1F6CD69-8DE1-47D7-8F51-425916DBDCCB}"/>
                </a:ext>
              </a:extLst>
            </p:cNvPr>
            <p:cNvSpPr/>
            <p:nvPr/>
          </p:nvSpPr>
          <p:spPr>
            <a:xfrm>
              <a:off x="10238011" y="3361519"/>
              <a:ext cx="457200" cy="457200"/>
            </a:xfrm>
            <a:prstGeom prst="octago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7CB46EC7-BE41-417A-8E5D-B05425FFF5B1}"/>
                </a:ext>
              </a:extLst>
            </p:cNvPr>
            <p:cNvCxnSpPr>
              <a:stCxn id="6" idx="3"/>
              <a:endCxn id="47" idx="4"/>
            </p:cNvCxnSpPr>
            <p:nvPr/>
          </p:nvCxnSpPr>
          <p:spPr>
            <a:xfrm>
              <a:off x="9769866" y="3677655"/>
              <a:ext cx="468145" cy="7155"/>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Isosceles Triangle 48">
              <a:extLst>
                <a:ext uri="{FF2B5EF4-FFF2-40B4-BE49-F238E27FC236}">
                  <a16:creationId xmlns:a16="http://schemas.microsoft.com/office/drawing/2014/main" id="{7B68D922-809E-4A42-8AD4-60AF16D3DB8F}"/>
                </a:ext>
              </a:extLst>
            </p:cNvPr>
            <p:cNvSpPr/>
            <p:nvPr/>
          </p:nvSpPr>
          <p:spPr>
            <a:xfrm>
              <a:off x="9195115" y="2361646"/>
              <a:ext cx="548640" cy="457200"/>
            </a:xfrm>
            <a:prstGeom prst="triangl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4E716F81-6329-4840-BD4E-3D69AD2A5F50}"/>
                </a:ext>
              </a:extLst>
            </p:cNvPr>
            <p:cNvCxnSpPr>
              <a:stCxn id="49" idx="3"/>
              <a:endCxn id="6" idx="0"/>
            </p:cNvCxnSpPr>
            <p:nvPr/>
          </p:nvCxnSpPr>
          <p:spPr>
            <a:xfrm flipH="1">
              <a:off x="9461256" y="2818846"/>
              <a:ext cx="8179" cy="616652"/>
            </a:xfrm>
            <a:prstGeom prst="straightConnector1">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3" name="Oval 52">
            <a:extLst>
              <a:ext uri="{FF2B5EF4-FFF2-40B4-BE49-F238E27FC236}">
                <a16:creationId xmlns:a16="http://schemas.microsoft.com/office/drawing/2014/main" id="{16858114-D15F-43B4-90DD-C3F48C13701C}"/>
              </a:ext>
            </a:extLst>
          </p:cNvPr>
          <p:cNvSpPr/>
          <p:nvPr/>
        </p:nvSpPr>
        <p:spPr>
          <a:xfrm>
            <a:off x="1429621" y="2150831"/>
            <a:ext cx="631617" cy="703519"/>
          </a:xfrm>
          <a:custGeom>
            <a:avLst/>
            <a:gdLst>
              <a:gd name="connsiteX0" fmla="*/ 0 w 631617"/>
              <a:gd name="connsiteY0" fmla="*/ 351760 h 703519"/>
              <a:gd name="connsiteX1" fmla="*/ 315809 w 631617"/>
              <a:gd name="connsiteY1" fmla="*/ 0 h 703519"/>
              <a:gd name="connsiteX2" fmla="*/ 631618 w 631617"/>
              <a:gd name="connsiteY2" fmla="*/ 351760 h 703519"/>
              <a:gd name="connsiteX3" fmla="*/ 315809 w 631617"/>
              <a:gd name="connsiteY3" fmla="*/ 703520 h 703519"/>
              <a:gd name="connsiteX4" fmla="*/ 0 w 631617"/>
              <a:gd name="connsiteY4" fmla="*/ 351760 h 703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617" h="703519" extrusionOk="0">
                <a:moveTo>
                  <a:pt x="0" y="351760"/>
                </a:moveTo>
                <a:cubicBezTo>
                  <a:pt x="-16404" y="158190"/>
                  <a:pt x="157136" y="15478"/>
                  <a:pt x="315809" y="0"/>
                </a:cubicBezTo>
                <a:cubicBezTo>
                  <a:pt x="504281" y="28848"/>
                  <a:pt x="632553" y="186034"/>
                  <a:pt x="631618" y="351760"/>
                </a:cubicBezTo>
                <a:cubicBezTo>
                  <a:pt x="627279" y="539485"/>
                  <a:pt x="503244" y="719262"/>
                  <a:pt x="315809" y="703520"/>
                </a:cubicBezTo>
                <a:cubicBezTo>
                  <a:pt x="144553" y="691767"/>
                  <a:pt x="9106" y="563010"/>
                  <a:pt x="0" y="351760"/>
                </a:cubicBezTo>
                <a:close/>
              </a:path>
            </a:pathLst>
          </a:custGeom>
          <a:noFill/>
          <a:ln w="38100">
            <a:solidFill>
              <a:srgbClr val="FF0000"/>
            </a:solidFill>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C8F3C7F7-ECA8-42B1-A68B-0ADE9A1A318B}"/>
              </a:ext>
            </a:extLst>
          </p:cNvPr>
          <p:cNvSpPr/>
          <p:nvPr/>
        </p:nvSpPr>
        <p:spPr>
          <a:xfrm>
            <a:off x="3561347" y="3769895"/>
            <a:ext cx="1042737" cy="978568"/>
          </a:xfrm>
          <a:custGeom>
            <a:avLst/>
            <a:gdLst>
              <a:gd name="connsiteX0" fmla="*/ 0 w 1042737"/>
              <a:gd name="connsiteY0" fmla="*/ 112294 h 978568"/>
              <a:gd name="connsiteX1" fmla="*/ 144379 w 1042737"/>
              <a:gd name="connsiteY1" fmla="*/ 256673 h 978568"/>
              <a:gd name="connsiteX2" fmla="*/ 256674 w 1042737"/>
              <a:gd name="connsiteY2" fmla="*/ 401052 h 978568"/>
              <a:gd name="connsiteX3" fmla="*/ 352927 w 1042737"/>
              <a:gd name="connsiteY3" fmla="*/ 513347 h 978568"/>
              <a:gd name="connsiteX4" fmla="*/ 417095 w 1042737"/>
              <a:gd name="connsiteY4" fmla="*/ 625642 h 978568"/>
              <a:gd name="connsiteX5" fmla="*/ 513348 w 1042737"/>
              <a:gd name="connsiteY5" fmla="*/ 673768 h 978568"/>
              <a:gd name="connsiteX6" fmla="*/ 593558 w 1042737"/>
              <a:gd name="connsiteY6" fmla="*/ 737937 h 978568"/>
              <a:gd name="connsiteX7" fmla="*/ 657727 w 1042737"/>
              <a:gd name="connsiteY7" fmla="*/ 834189 h 978568"/>
              <a:gd name="connsiteX8" fmla="*/ 673769 w 1042737"/>
              <a:gd name="connsiteY8" fmla="*/ 898358 h 978568"/>
              <a:gd name="connsiteX9" fmla="*/ 818148 w 1042737"/>
              <a:gd name="connsiteY9" fmla="*/ 978568 h 978568"/>
              <a:gd name="connsiteX10" fmla="*/ 946485 w 1042737"/>
              <a:gd name="connsiteY10" fmla="*/ 962526 h 978568"/>
              <a:gd name="connsiteX11" fmla="*/ 1042737 w 1042737"/>
              <a:gd name="connsiteY11" fmla="*/ 753979 h 978568"/>
              <a:gd name="connsiteX12" fmla="*/ 1026695 w 1042737"/>
              <a:gd name="connsiteY12" fmla="*/ 417094 h 978568"/>
              <a:gd name="connsiteX13" fmla="*/ 946485 w 1042737"/>
              <a:gd name="connsiteY13" fmla="*/ 272716 h 978568"/>
              <a:gd name="connsiteX14" fmla="*/ 914400 w 1042737"/>
              <a:gd name="connsiteY14" fmla="*/ 208547 h 978568"/>
              <a:gd name="connsiteX15" fmla="*/ 818148 w 1042737"/>
              <a:gd name="connsiteY15" fmla="*/ 112294 h 978568"/>
              <a:gd name="connsiteX16" fmla="*/ 721895 w 1042737"/>
              <a:gd name="connsiteY16" fmla="*/ 32084 h 978568"/>
              <a:gd name="connsiteX17" fmla="*/ 625642 w 1042737"/>
              <a:gd name="connsiteY17" fmla="*/ 0 h 978568"/>
              <a:gd name="connsiteX18" fmla="*/ 529390 w 1042737"/>
              <a:gd name="connsiteY18" fmla="*/ 16042 h 978568"/>
              <a:gd name="connsiteX19" fmla="*/ 401053 w 1042737"/>
              <a:gd name="connsiteY19" fmla="*/ 96252 h 978568"/>
              <a:gd name="connsiteX20" fmla="*/ 368969 w 1042737"/>
              <a:gd name="connsiteY20" fmla="*/ 128337 h 978568"/>
              <a:gd name="connsiteX21" fmla="*/ 320842 w 1042737"/>
              <a:gd name="connsiteY21" fmla="*/ 160421 h 978568"/>
              <a:gd name="connsiteX22" fmla="*/ 256674 w 1042737"/>
              <a:gd name="connsiteY22" fmla="*/ 256673 h 978568"/>
              <a:gd name="connsiteX23" fmla="*/ 208548 w 1042737"/>
              <a:gd name="connsiteY23" fmla="*/ 352926 h 978568"/>
              <a:gd name="connsiteX24" fmla="*/ 160421 w 1042737"/>
              <a:gd name="connsiteY24" fmla="*/ 433137 h 978568"/>
              <a:gd name="connsiteX25" fmla="*/ 144379 w 1042737"/>
              <a:gd name="connsiteY25" fmla="*/ 481263 h 978568"/>
              <a:gd name="connsiteX26" fmla="*/ 112295 w 1042737"/>
              <a:gd name="connsiteY26" fmla="*/ 529389 h 978568"/>
              <a:gd name="connsiteX27" fmla="*/ 80211 w 1042737"/>
              <a:gd name="connsiteY27" fmla="*/ 625642 h 978568"/>
              <a:gd name="connsiteX28" fmla="*/ 128337 w 1042737"/>
              <a:gd name="connsiteY28" fmla="*/ 770021 h 97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737" h="978568">
                <a:moveTo>
                  <a:pt x="0" y="112294"/>
                </a:moveTo>
                <a:cubicBezTo>
                  <a:pt x="48126" y="160420"/>
                  <a:pt x="106625" y="200043"/>
                  <a:pt x="144379" y="256673"/>
                </a:cubicBezTo>
                <a:cubicBezTo>
                  <a:pt x="306573" y="499963"/>
                  <a:pt x="131013" y="250258"/>
                  <a:pt x="256674" y="401052"/>
                </a:cubicBezTo>
                <a:cubicBezTo>
                  <a:pt x="378826" y="547636"/>
                  <a:pt x="160140" y="320563"/>
                  <a:pt x="352927" y="513347"/>
                </a:cubicBezTo>
                <a:cubicBezTo>
                  <a:pt x="365509" y="538512"/>
                  <a:pt x="394420" y="602967"/>
                  <a:pt x="417095" y="625642"/>
                </a:cubicBezTo>
                <a:cubicBezTo>
                  <a:pt x="448193" y="656740"/>
                  <a:pt x="474205" y="660721"/>
                  <a:pt x="513348" y="673768"/>
                </a:cubicBezTo>
                <a:cubicBezTo>
                  <a:pt x="544923" y="694818"/>
                  <a:pt x="570697" y="707456"/>
                  <a:pt x="593558" y="737937"/>
                </a:cubicBezTo>
                <a:cubicBezTo>
                  <a:pt x="616694" y="768785"/>
                  <a:pt x="657727" y="834189"/>
                  <a:pt x="657727" y="834189"/>
                </a:cubicBezTo>
                <a:cubicBezTo>
                  <a:pt x="663074" y="855579"/>
                  <a:pt x="659250" y="881765"/>
                  <a:pt x="673769" y="898358"/>
                </a:cubicBezTo>
                <a:cubicBezTo>
                  <a:pt x="719196" y="950275"/>
                  <a:pt x="761899" y="959819"/>
                  <a:pt x="818148" y="978568"/>
                </a:cubicBezTo>
                <a:cubicBezTo>
                  <a:pt x="860927" y="973221"/>
                  <a:pt x="911995" y="988393"/>
                  <a:pt x="946485" y="962526"/>
                </a:cubicBezTo>
                <a:cubicBezTo>
                  <a:pt x="968497" y="946017"/>
                  <a:pt x="1026024" y="795761"/>
                  <a:pt x="1042737" y="753979"/>
                </a:cubicBezTo>
                <a:cubicBezTo>
                  <a:pt x="1037390" y="641684"/>
                  <a:pt x="1039581" y="528775"/>
                  <a:pt x="1026695" y="417094"/>
                </a:cubicBezTo>
                <a:cubicBezTo>
                  <a:pt x="1018686" y="347683"/>
                  <a:pt x="980316" y="326845"/>
                  <a:pt x="946485" y="272716"/>
                </a:cubicBezTo>
                <a:cubicBezTo>
                  <a:pt x="933810" y="252437"/>
                  <a:pt x="927075" y="228826"/>
                  <a:pt x="914400" y="208547"/>
                </a:cubicBezTo>
                <a:cubicBezTo>
                  <a:pt x="854256" y="112317"/>
                  <a:pt x="888844" y="171208"/>
                  <a:pt x="818148" y="112294"/>
                </a:cubicBezTo>
                <a:cubicBezTo>
                  <a:pt x="774976" y="76317"/>
                  <a:pt x="773101" y="54842"/>
                  <a:pt x="721895" y="32084"/>
                </a:cubicBezTo>
                <a:cubicBezTo>
                  <a:pt x="690990" y="18349"/>
                  <a:pt x="625642" y="0"/>
                  <a:pt x="625642" y="0"/>
                </a:cubicBezTo>
                <a:cubicBezTo>
                  <a:pt x="593558" y="5347"/>
                  <a:pt x="560545" y="6696"/>
                  <a:pt x="529390" y="16042"/>
                </a:cubicBezTo>
                <a:cubicBezTo>
                  <a:pt x="485979" y="29065"/>
                  <a:pt x="434408" y="68456"/>
                  <a:pt x="401053" y="96252"/>
                </a:cubicBezTo>
                <a:cubicBezTo>
                  <a:pt x="389434" y="105935"/>
                  <a:pt x="380779" y="118889"/>
                  <a:pt x="368969" y="128337"/>
                </a:cubicBezTo>
                <a:cubicBezTo>
                  <a:pt x="353914" y="140381"/>
                  <a:pt x="336884" y="149726"/>
                  <a:pt x="320842" y="160421"/>
                </a:cubicBezTo>
                <a:cubicBezTo>
                  <a:pt x="299453" y="192505"/>
                  <a:pt x="268868" y="220092"/>
                  <a:pt x="256674" y="256673"/>
                </a:cubicBezTo>
                <a:cubicBezTo>
                  <a:pt x="216353" y="377639"/>
                  <a:pt x="270743" y="228537"/>
                  <a:pt x="208548" y="352926"/>
                </a:cubicBezTo>
                <a:cubicBezTo>
                  <a:pt x="166898" y="436226"/>
                  <a:pt x="223090" y="370468"/>
                  <a:pt x="160421" y="433137"/>
                </a:cubicBezTo>
                <a:cubicBezTo>
                  <a:pt x="155074" y="449179"/>
                  <a:pt x="151941" y="466138"/>
                  <a:pt x="144379" y="481263"/>
                </a:cubicBezTo>
                <a:cubicBezTo>
                  <a:pt x="135757" y="498508"/>
                  <a:pt x="120125" y="511771"/>
                  <a:pt x="112295" y="529389"/>
                </a:cubicBezTo>
                <a:cubicBezTo>
                  <a:pt x="98560" y="560294"/>
                  <a:pt x="80211" y="625642"/>
                  <a:pt x="80211" y="625642"/>
                </a:cubicBezTo>
                <a:cubicBezTo>
                  <a:pt x="97443" y="797961"/>
                  <a:pt x="48186" y="810096"/>
                  <a:pt x="128337" y="770021"/>
                </a:cubicBezTo>
              </a:path>
            </a:pathLst>
          </a:custGeom>
          <a:noFill/>
          <a:ln w="38100">
            <a:solidFill>
              <a:srgbClr val="FF0000"/>
            </a:solidFill>
            <a:extLst>
              <a:ext uri="{C807C97D-BFC1-408E-A445-0C87EB9F89A2}">
                <ask:lineSketchStyleProps xmlns:ask="http://schemas.microsoft.com/office/drawing/2018/sketchyshapes" sd="2247676595">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C3317136-2E6F-40B0-B750-68ED61330174}"/>
              </a:ext>
            </a:extLst>
          </p:cNvPr>
          <p:cNvSpPr/>
          <p:nvPr/>
        </p:nvSpPr>
        <p:spPr>
          <a:xfrm>
            <a:off x="5582653" y="2069432"/>
            <a:ext cx="657726" cy="770021"/>
          </a:xfrm>
          <a:custGeom>
            <a:avLst/>
            <a:gdLst>
              <a:gd name="connsiteX0" fmla="*/ 0 w 657726"/>
              <a:gd name="connsiteY0" fmla="*/ 0 h 770021"/>
              <a:gd name="connsiteX1" fmla="*/ 128336 w 657726"/>
              <a:gd name="connsiteY1" fmla="*/ 144379 h 770021"/>
              <a:gd name="connsiteX2" fmla="*/ 160421 w 657726"/>
              <a:gd name="connsiteY2" fmla="*/ 176463 h 770021"/>
              <a:gd name="connsiteX3" fmla="*/ 256673 w 657726"/>
              <a:gd name="connsiteY3" fmla="*/ 320842 h 770021"/>
              <a:gd name="connsiteX4" fmla="*/ 288758 w 657726"/>
              <a:gd name="connsiteY4" fmla="*/ 368968 h 770021"/>
              <a:gd name="connsiteX5" fmla="*/ 352926 w 657726"/>
              <a:gd name="connsiteY5" fmla="*/ 449179 h 770021"/>
              <a:gd name="connsiteX6" fmla="*/ 417094 w 657726"/>
              <a:gd name="connsiteY6" fmla="*/ 545431 h 770021"/>
              <a:gd name="connsiteX7" fmla="*/ 449179 w 657726"/>
              <a:gd name="connsiteY7" fmla="*/ 577515 h 770021"/>
              <a:gd name="connsiteX8" fmla="*/ 545431 w 657726"/>
              <a:gd name="connsiteY8" fmla="*/ 689810 h 770021"/>
              <a:gd name="connsiteX9" fmla="*/ 609600 w 657726"/>
              <a:gd name="connsiteY9" fmla="*/ 721894 h 770021"/>
              <a:gd name="connsiteX10" fmla="*/ 657726 w 657726"/>
              <a:gd name="connsiteY10" fmla="*/ 770021 h 77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726" h="770021">
                <a:moveTo>
                  <a:pt x="0" y="0"/>
                </a:moveTo>
                <a:cubicBezTo>
                  <a:pt x="165890" y="165890"/>
                  <a:pt x="10306" y="2744"/>
                  <a:pt x="128336" y="144379"/>
                </a:cubicBezTo>
                <a:cubicBezTo>
                  <a:pt x="138019" y="155998"/>
                  <a:pt x="151346" y="164363"/>
                  <a:pt x="160421" y="176463"/>
                </a:cubicBezTo>
                <a:cubicBezTo>
                  <a:pt x="160442" y="176492"/>
                  <a:pt x="240621" y="296764"/>
                  <a:pt x="256673" y="320842"/>
                </a:cubicBezTo>
                <a:cubicBezTo>
                  <a:pt x="267368" y="336884"/>
                  <a:pt x="276714" y="353913"/>
                  <a:pt x="288758" y="368968"/>
                </a:cubicBezTo>
                <a:cubicBezTo>
                  <a:pt x="310147" y="395705"/>
                  <a:pt x="332787" y="421488"/>
                  <a:pt x="352926" y="449179"/>
                </a:cubicBezTo>
                <a:cubicBezTo>
                  <a:pt x="375606" y="480364"/>
                  <a:pt x="389827" y="518165"/>
                  <a:pt x="417094" y="545431"/>
                </a:cubicBezTo>
                <a:cubicBezTo>
                  <a:pt x="427789" y="556126"/>
                  <a:pt x="439731" y="565705"/>
                  <a:pt x="449179" y="577515"/>
                </a:cubicBezTo>
                <a:cubicBezTo>
                  <a:pt x="497682" y="638143"/>
                  <a:pt x="468195" y="631884"/>
                  <a:pt x="545431" y="689810"/>
                </a:cubicBezTo>
                <a:cubicBezTo>
                  <a:pt x="564562" y="704159"/>
                  <a:pt x="588210" y="711199"/>
                  <a:pt x="609600" y="721894"/>
                </a:cubicBezTo>
                <a:lnTo>
                  <a:pt x="657726" y="770021"/>
                </a:lnTo>
              </a:path>
            </a:pathLst>
          </a:custGeom>
          <a:noFill/>
          <a:ln w="38100">
            <a:solidFill>
              <a:srgbClr val="FF0000"/>
            </a:solidFill>
            <a:extLst>
              <a:ext uri="{C807C97D-BFC1-408E-A445-0C87EB9F89A2}">
                <ask:lineSketchStyleProps xmlns:ask="http://schemas.microsoft.com/office/drawing/2018/sketchyshapes" sd="3483005461">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B6635BE-06A2-4CEB-992B-8815C19B9915}"/>
              </a:ext>
            </a:extLst>
          </p:cNvPr>
          <p:cNvSpPr/>
          <p:nvPr/>
        </p:nvSpPr>
        <p:spPr>
          <a:xfrm>
            <a:off x="6778358" y="3572730"/>
            <a:ext cx="1438518" cy="925076"/>
          </a:xfrm>
          <a:custGeom>
            <a:avLst/>
            <a:gdLst>
              <a:gd name="connsiteX0" fmla="*/ 0 w 1438518"/>
              <a:gd name="connsiteY0" fmla="*/ 462538 h 925076"/>
              <a:gd name="connsiteX1" fmla="*/ 719259 w 1438518"/>
              <a:gd name="connsiteY1" fmla="*/ 0 h 925076"/>
              <a:gd name="connsiteX2" fmla="*/ 1438518 w 1438518"/>
              <a:gd name="connsiteY2" fmla="*/ 462538 h 925076"/>
              <a:gd name="connsiteX3" fmla="*/ 719259 w 1438518"/>
              <a:gd name="connsiteY3" fmla="*/ 925076 h 925076"/>
              <a:gd name="connsiteX4" fmla="*/ 0 w 1438518"/>
              <a:gd name="connsiteY4" fmla="*/ 462538 h 92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518" h="925076" extrusionOk="0">
                <a:moveTo>
                  <a:pt x="0" y="462538"/>
                </a:moveTo>
                <a:cubicBezTo>
                  <a:pt x="-4747" y="207288"/>
                  <a:pt x="374159" y="51258"/>
                  <a:pt x="719259" y="0"/>
                </a:cubicBezTo>
                <a:cubicBezTo>
                  <a:pt x="1138711" y="45596"/>
                  <a:pt x="1438674" y="211856"/>
                  <a:pt x="1438518" y="462538"/>
                </a:cubicBezTo>
                <a:cubicBezTo>
                  <a:pt x="1399949" y="659801"/>
                  <a:pt x="1133695" y="945872"/>
                  <a:pt x="719259" y="925076"/>
                </a:cubicBezTo>
                <a:cubicBezTo>
                  <a:pt x="330207" y="894634"/>
                  <a:pt x="17952" y="751462"/>
                  <a:pt x="0" y="462538"/>
                </a:cubicBezTo>
                <a:close/>
              </a:path>
            </a:pathLst>
          </a:custGeom>
          <a:noFill/>
          <a:ln w="38100">
            <a:solidFill>
              <a:srgbClr val="FF0000"/>
            </a:solidFill>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BC1EA858-C1B7-4C02-92BF-32902CAE8FD7}"/>
              </a:ext>
            </a:extLst>
          </p:cNvPr>
          <p:cNvSpPr txBox="1"/>
          <p:nvPr/>
        </p:nvSpPr>
        <p:spPr>
          <a:xfrm>
            <a:off x="4531028" y="3913313"/>
            <a:ext cx="1010653" cy="338554"/>
          </a:xfrm>
          <a:prstGeom prst="rect">
            <a:avLst/>
          </a:prstGeom>
          <a:noFill/>
        </p:spPr>
        <p:txBody>
          <a:bodyPr wrap="square" rtlCol="0">
            <a:spAutoFit/>
          </a:bodyPr>
          <a:lstStyle/>
          <a:p>
            <a:r>
              <a:rPr lang="en-US" sz="1600" dirty="0">
                <a:solidFill>
                  <a:srgbClr val="FF0000"/>
                </a:solidFill>
                <a:latin typeface="Ink Free" panose="03080402000500000000" pitchFamily="66" charset="0"/>
              </a:rPr>
              <a:t>waiting</a:t>
            </a:r>
          </a:p>
        </p:txBody>
      </p:sp>
      <p:sp>
        <p:nvSpPr>
          <p:cNvPr id="60" name="TextBox 59">
            <a:extLst>
              <a:ext uri="{FF2B5EF4-FFF2-40B4-BE49-F238E27FC236}">
                <a16:creationId xmlns:a16="http://schemas.microsoft.com/office/drawing/2014/main" id="{E2182FAA-BAA9-45A5-9741-834D1AE30708}"/>
              </a:ext>
            </a:extLst>
          </p:cNvPr>
          <p:cNvSpPr txBox="1"/>
          <p:nvPr/>
        </p:nvSpPr>
        <p:spPr>
          <a:xfrm>
            <a:off x="5785677" y="1773479"/>
            <a:ext cx="1010653" cy="338554"/>
          </a:xfrm>
          <a:prstGeom prst="rect">
            <a:avLst/>
          </a:prstGeom>
          <a:noFill/>
        </p:spPr>
        <p:txBody>
          <a:bodyPr wrap="square" rtlCol="0">
            <a:spAutoFit/>
          </a:bodyPr>
          <a:lstStyle/>
          <a:p>
            <a:r>
              <a:rPr lang="en-US" sz="1600" dirty="0">
                <a:solidFill>
                  <a:srgbClr val="FF0000"/>
                </a:solidFill>
                <a:latin typeface="Ink Free" panose="03080402000500000000" pitchFamily="66" charset="0"/>
              </a:rPr>
              <a:t>defects</a:t>
            </a:r>
          </a:p>
        </p:txBody>
      </p:sp>
      <p:sp>
        <p:nvSpPr>
          <p:cNvPr id="62" name="TextBox 61">
            <a:extLst>
              <a:ext uri="{FF2B5EF4-FFF2-40B4-BE49-F238E27FC236}">
                <a16:creationId xmlns:a16="http://schemas.microsoft.com/office/drawing/2014/main" id="{1F966036-D6AB-4EC8-8D22-71AC5F120A0B}"/>
              </a:ext>
            </a:extLst>
          </p:cNvPr>
          <p:cNvSpPr txBox="1"/>
          <p:nvPr/>
        </p:nvSpPr>
        <p:spPr>
          <a:xfrm>
            <a:off x="8098842" y="3959479"/>
            <a:ext cx="1444308" cy="584775"/>
          </a:xfrm>
          <a:prstGeom prst="rect">
            <a:avLst/>
          </a:prstGeom>
          <a:noFill/>
        </p:spPr>
        <p:txBody>
          <a:bodyPr wrap="square" rtlCol="0">
            <a:spAutoFit/>
          </a:bodyPr>
          <a:lstStyle/>
          <a:p>
            <a:r>
              <a:rPr lang="en-US" sz="1600" dirty="0">
                <a:solidFill>
                  <a:srgbClr val="FF0000"/>
                </a:solidFill>
                <a:latin typeface="Ink Free" panose="03080402000500000000" pitchFamily="66" charset="0"/>
              </a:rPr>
              <a:t>Extra processing</a:t>
            </a:r>
          </a:p>
        </p:txBody>
      </p:sp>
      <p:sp>
        <p:nvSpPr>
          <p:cNvPr id="64" name="TextBox 63">
            <a:extLst>
              <a:ext uri="{FF2B5EF4-FFF2-40B4-BE49-F238E27FC236}">
                <a16:creationId xmlns:a16="http://schemas.microsoft.com/office/drawing/2014/main" id="{329AEA3A-9F12-428D-972D-3FBE0A4C103D}"/>
              </a:ext>
            </a:extLst>
          </p:cNvPr>
          <p:cNvSpPr txBox="1"/>
          <p:nvPr/>
        </p:nvSpPr>
        <p:spPr>
          <a:xfrm rot="20680274">
            <a:off x="1490803" y="2089070"/>
            <a:ext cx="1444308" cy="584775"/>
          </a:xfrm>
          <a:prstGeom prst="rect">
            <a:avLst/>
          </a:prstGeom>
          <a:noFill/>
        </p:spPr>
        <p:txBody>
          <a:bodyPr wrap="square" rtlCol="0">
            <a:spAutoFit/>
          </a:bodyPr>
          <a:lstStyle/>
          <a:p>
            <a:r>
              <a:rPr lang="en-US" sz="1600" dirty="0">
                <a:solidFill>
                  <a:srgbClr val="FF0000"/>
                </a:solidFill>
                <a:latin typeface="Ink Free" panose="03080402000500000000" pitchFamily="66" charset="0"/>
              </a:rPr>
              <a:t>Partially Done Work</a:t>
            </a:r>
          </a:p>
        </p:txBody>
      </p:sp>
    </p:spTree>
    <p:extLst>
      <p:ext uri="{BB962C8B-B14F-4D97-AF65-F5344CB8AC3E}">
        <p14:creationId xmlns:p14="http://schemas.microsoft.com/office/powerpoint/2010/main" val="2204941654"/>
      </p:ext>
    </p:extLst>
  </p:cSld>
  <p:clrMapOvr>
    <a:masterClrMapping/>
  </p:clrMapOvr>
  <mc:AlternateContent xmlns:mc="http://schemas.openxmlformats.org/markup-compatibility/2006" xmlns:p14="http://schemas.microsoft.com/office/powerpoint/2010/main">
    <mc:Choice Requires="p14">
      <p:transition spd="slow" p14:dur="2000" advTm="113654"/>
    </mc:Choice>
    <mc:Fallback xmlns="">
      <p:transition spd="slow" advTm="1136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BCE9F-03AE-4BA3-8C3E-F80BEC3BBC0B}"/>
              </a:ext>
            </a:extLst>
          </p:cNvPr>
          <p:cNvSpPr>
            <a:spLocks noGrp="1"/>
          </p:cNvSpPr>
          <p:nvPr>
            <p:ph type="title"/>
          </p:nvPr>
        </p:nvSpPr>
        <p:spPr>
          <a:xfrm>
            <a:off x="838199" y="548464"/>
            <a:ext cx="3807187" cy="2228074"/>
          </a:xfrm>
        </p:spPr>
        <p:txBody>
          <a:bodyPr>
            <a:normAutofit/>
          </a:bodyPr>
          <a:lstStyle/>
          <a:p>
            <a:r>
              <a:rPr lang="en-US" sz="4000" dirty="0"/>
              <a:t>Step 6: Prioritize Waste</a:t>
            </a:r>
          </a:p>
        </p:txBody>
      </p:sp>
      <p:sp>
        <p:nvSpPr>
          <p:cNvPr id="9" name="Content Placeholder 8">
            <a:extLst>
              <a:ext uri="{FF2B5EF4-FFF2-40B4-BE49-F238E27FC236}">
                <a16:creationId xmlns:a16="http://schemas.microsoft.com/office/drawing/2014/main" id="{61EDB52D-3E60-4EFF-88E0-389112B007D0}"/>
              </a:ext>
            </a:extLst>
          </p:cNvPr>
          <p:cNvSpPr>
            <a:spLocks noGrp="1"/>
          </p:cNvSpPr>
          <p:nvPr>
            <p:ph idx="1"/>
          </p:nvPr>
        </p:nvSpPr>
        <p:spPr>
          <a:xfrm>
            <a:off x="838201" y="2962279"/>
            <a:ext cx="3799425" cy="3143241"/>
          </a:xfrm>
        </p:spPr>
        <p:txBody>
          <a:bodyPr>
            <a:normAutofit/>
          </a:bodyPr>
          <a:lstStyle/>
          <a:p>
            <a:r>
              <a:rPr lang="en-US" sz="2000" dirty="0"/>
              <a:t>Bad news: You probably have a lot of waste. </a:t>
            </a:r>
          </a:p>
          <a:p>
            <a:r>
              <a:rPr lang="en-US" sz="2000" dirty="0"/>
              <a:t>Where to focus?</a:t>
            </a:r>
          </a:p>
          <a:p>
            <a:r>
              <a:rPr lang="en-US" sz="2000" dirty="0"/>
              <a:t>“Most annoying waste award”</a:t>
            </a:r>
          </a:p>
          <a:p>
            <a:endParaRPr lang="en-US" sz="2000" dirty="0"/>
          </a:p>
        </p:txBody>
      </p:sp>
      <p:pic>
        <p:nvPicPr>
          <p:cNvPr id="5" name="Content Placeholder 4" descr="A sign on the side of a building&#10;&#10;Description automatically generated">
            <a:extLst>
              <a:ext uri="{FF2B5EF4-FFF2-40B4-BE49-F238E27FC236}">
                <a16:creationId xmlns:a16="http://schemas.microsoft.com/office/drawing/2014/main" id="{A780EFD0-E629-455B-8C18-B1165DDF25C0}"/>
              </a:ext>
            </a:extLst>
          </p:cNvPr>
          <p:cNvPicPr>
            <a:picLocks noChangeAspect="1"/>
          </p:cNvPicPr>
          <p:nvPr/>
        </p:nvPicPr>
        <p:blipFill rotWithShape="1">
          <a:blip r:embed="rId3">
            <a:extLst>
              <a:ext uri="{28A0092B-C50C-407E-A947-70E740481C1C}">
                <a14:useLocalDpi xmlns:a14="http://schemas.microsoft.com/office/drawing/2010/main" val="0"/>
              </a:ext>
            </a:extLst>
          </a:blip>
          <a:srcRect l="10889" r="30207"/>
          <a:stretch/>
        </p:blipFill>
        <p:spPr>
          <a:xfrm>
            <a:off x="5010386" y="10"/>
            <a:ext cx="7181613" cy="6857990"/>
          </a:xfrm>
          <a:prstGeom prst="rect">
            <a:avLst/>
          </a:prstGeom>
          <a:effectLst/>
        </p:spPr>
      </p:pic>
    </p:spTree>
    <p:extLst>
      <p:ext uri="{BB962C8B-B14F-4D97-AF65-F5344CB8AC3E}">
        <p14:creationId xmlns:p14="http://schemas.microsoft.com/office/powerpoint/2010/main" val="9822390"/>
      </p:ext>
    </p:extLst>
  </p:cSld>
  <p:clrMapOvr>
    <a:masterClrMapping/>
  </p:clrMapOvr>
  <mc:AlternateContent xmlns:mc="http://schemas.openxmlformats.org/markup-compatibility/2006" xmlns:p14="http://schemas.microsoft.com/office/powerpoint/2010/main">
    <mc:Choice Requires="p14">
      <p:transition spd="slow" p14:dur="2000" advTm="47270"/>
    </mc:Choice>
    <mc:Fallback xmlns="">
      <p:transition spd="slow" advTm="4727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B52F-4687-48BD-AD6D-540231BEB141}"/>
              </a:ext>
            </a:extLst>
          </p:cNvPr>
          <p:cNvSpPr>
            <a:spLocks noGrp="1"/>
          </p:cNvSpPr>
          <p:nvPr>
            <p:ph type="title"/>
          </p:nvPr>
        </p:nvSpPr>
        <p:spPr/>
        <p:txBody>
          <a:bodyPr/>
          <a:lstStyle/>
          <a:p>
            <a:r>
              <a:rPr lang="en-US" dirty="0"/>
              <a:t>Step 7: Countermeasure Brainstorm</a:t>
            </a:r>
          </a:p>
        </p:txBody>
      </p:sp>
      <p:pic>
        <p:nvPicPr>
          <p:cNvPr id="4" name="Picture 3">
            <a:extLst>
              <a:ext uri="{FF2B5EF4-FFF2-40B4-BE49-F238E27FC236}">
                <a16:creationId xmlns:a16="http://schemas.microsoft.com/office/drawing/2014/main" id="{E06DA9C2-77C4-4C76-9C5B-E3E3D9D379AB}"/>
              </a:ext>
            </a:extLst>
          </p:cNvPr>
          <p:cNvPicPr>
            <a:picLocks noChangeAspect="1"/>
          </p:cNvPicPr>
          <p:nvPr/>
        </p:nvPicPr>
        <p:blipFill>
          <a:blip r:embed="rId3"/>
          <a:stretch>
            <a:fillRect/>
          </a:stretch>
        </p:blipFill>
        <p:spPr>
          <a:xfrm>
            <a:off x="5327641" y="1279525"/>
            <a:ext cx="6096000" cy="4572000"/>
          </a:xfrm>
          <a:prstGeom prst="rect">
            <a:avLst/>
          </a:prstGeom>
        </p:spPr>
      </p:pic>
      <p:graphicFrame>
        <p:nvGraphicFramePr>
          <p:cNvPr id="6" name="Table 6">
            <a:extLst>
              <a:ext uri="{FF2B5EF4-FFF2-40B4-BE49-F238E27FC236}">
                <a16:creationId xmlns:a16="http://schemas.microsoft.com/office/drawing/2014/main" id="{868A15DD-39F6-4D2B-A480-0FA12205F37A}"/>
              </a:ext>
            </a:extLst>
          </p:cNvPr>
          <p:cNvGraphicFramePr>
            <a:graphicFrameLocks noGrp="1"/>
          </p:cNvGraphicFramePr>
          <p:nvPr>
            <p:extLst>
              <p:ext uri="{D42A27DB-BD31-4B8C-83A1-F6EECF244321}">
                <p14:modId xmlns:p14="http://schemas.microsoft.com/office/powerpoint/2010/main" val="2123129982"/>
              </p:ext>
            </p:extLst>
          </p:nvPr>
        </p:nvGraphicFramePr>
        <p:xfrm>
          <a:off x="768359" y="1452245"/>
          <a:ext cx="4673600" cy="393954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914509251"/>
                    </a:ext>
                  </a:extLst>
                </a:gridCol>
                <a:gridCol w="2336800">
                  <a:extLst>
                    <a:ext uri="{9D8B030D-6E8A-4147-A177-3AD203B41FA5}">
                      <a16:colId xmlns:a16="http://schemas.microsoft.com/office/drawing/2014/main" val="3275788393"/>
                    </a:ext>
                  </a:extLst>
                </a:gridCol>
              </a:tblGrid>
              <a:tr h="456766">
                <a:tc>
                  <a:txBody>
                    <a:bodyPr/>
                    <a:lstStyle/>
                    <a:p>
                      <a:r>
                        <a:rPr lang="en-US" dirty="0"/>
                        <a:t>Target Process: Area</a:t>
                      </a:r>
                    </a:p>
                  </a:txBody>
                  <a:tcPr/>
                </a:tc>
                <a:tc>
                  <a:txBody>
                    <a:bodyPr/>
                    <a:lstStyle/>
                    <a:p>
                      <a:r>
                        <a:rPr lang="en-US" dirty="0"/>
                        <a:t>Goal: Automate all the things!</a:t>
                      </a:r>
                    </a:p>
                  </a:txBody>
                  <a:tcPr/>
                </a:tc>
                <a:extLst>
                  <a:ext uri="{0D108BD9-81ED-4DB2-BD59-A6C34878D82A}">
                    <a16:rowId xmlns:a16="http://schemas.microsoft.com/office/drawing/2014/main" val="1887474879"/>
                  </a:ext>
                </a:extLst>
              </a:tr>
              <a:tr h="1099820">
                <a:tc>
                  <a:txBody>
                    <a:bodyPr/>
                    <a:lstStyle/>
                    <a:p>
                      <a:r>
                        <a:rPr lang="en-US" dirty="0"/>
                        <a:t>Current State</a:t>
                      </a:r>
                    </a:p>
                  </a:txBody>
                  <a:tcPr/>
                </a:tc>
                <a:tc>
                  <a:txBody>
                    <a:bodyPr/>
                    <a:lstStyle/>
                    <a:p>
                      <a:r>
                        <a:rPr lang="en-US" dirty="0"/>
                        <a:t>Baby Steps</a:t>
                      </a:r>
                    </a:p>
                  </a:txBody>
                  <a:tcPr/>
                </a:tc>
                <a:extLst>
                  <a:ext uri="{0D108BD9-81ED-4DB2-BD59-A6C34878D82A}">
                    <a16:rowId xmlns:a16="http://schemas.microsoft.com/office/drawing/2014/main" val="4141976209"/>
                  </a:ext>
                </a:extLst>
              </a:tr>
              <a:tr h="1099820">
                <a:tc>
                  <a:txBody>
                    <a:bodyPr/>
                    <a:lstStyle/>
                    <a:p>
                      <a:r>
                        <a:rPr lang="en-US" dirty="0"/>
                        <a:t>Future State</a:t>
                      </a:r>
                    </a:p>
                  </a:txBody>
                  <a:tcPr/>
                </a:tc>
                <a:tc>
                  <a:txBody>
                    <a:bodyPr/>
                    <a:lstStyle/>
                    <a:p>
                      <a:r>
                        <a:rPr lang="en-US" dirty="0"/>
                        <a:t>Issues/Risks</a:t>
                      </a:r>
                    </a:p>
                  </a:txBody>
                  <a:tcPr/>
                </a:tc>
                <a:extLst>
                  <a:ext uri="{0D108BD9-81ED-4DB2-BD59-A6C34878D82A}">
                    <a16:rowId xmlns:a16="http://schemas.microsoft.com/office/drawing/2014/main" val="935212546"/>
                  </a:ext>
                </a:extLst>
              </a:tr>
              <a:tr h="1099820">
                <a:tc>
                  <a:txBody>
                    <a:bodyPr/>
                    <a:lstStyle/>
                    <a:p>
                      <a:r>
                        <a:rPr lang="en-US" dirty="0"/>
                        <a:t>How will we know our improvement worked?</a:t>
                      </a:r>
                    </a:p>
                  </a:txBody>
                  <a:tcPr/>
                </a:tc>
                <a:tc>
                  <a:txBody>
                    <a:bodyPr/>
                    <a:lstStyle/>
                    <a:p>
                      <a:r>
                        <a:rPr lang="en-US" dirty="0"/>
                        <a:t>Owners</a:t>
                      </a:r>
                    </a:p>
                  </a:txBody>
                  <a:tcPr/>
                </a:tc>
                <a:extLst>
                  <a:ext uri="{0D108BD9-81ED-4DB2-BD59-A6C34878D82A}">
                    <a16:rowId xmlns:a16="http://schemas.microsoft.com/office/drawing/2014/main" val="4070371773"/>
                  </a:ext>
                </a:extLst>
              </a:tr>
            </a:tbl>
          </a:graphicData>
        </a:graphic>
      </p:graphicFrame>
    </p:spTree>
    <p:extLst>
      <p:ext uri="{BB962C8B-B14F-4D97-AF65-F5344CB8AC3E}">
        <p14:creationId xmlns:p14="http://schemas.microsoft.com/office/powerpoint/2010/main" val="1116344900"/>
      </p:ext>
    </p:extLst>
  </p:cSld>
  <p:clrMapOvr>
    <a:masterClrMapping/>
  </p:clrMapOvr>
  <mc:AlternateContent xmlns:mc="http://schemas.openxmlformats.org/markup-compatibility/2006" xmlns:p14="http://schemas.microsoft.com/office/powerpoint/2010/main">
    <mc:Choice Requires="p14">
      <p:transition spd="slow" p14:dur="2000" advTm="125722"/>
    </mc:Choice>
    <mc:Fallback xmlns="">
      <p:transition spd="slow" advTm="12572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35E5-8916-40D6-949F-30A4638AB5C6}"/>
              </a:ext>
            </a:extLst>
          </p:cNvPr>
          <p:cNvSpPr>
            <a:spLocks noGrp="1"/>
          </p:cNvSpPr>
          <p:nvPr>
            <p:ph type="title"/>
          </p:nvPr>
        </p:nvSpPr>
        <p:spPr/>
        <p:txBody>
          <a:bodyPr/>
          <a:lstStyle/>
          <a:p>
            <a:r>
              <a:rPr lang="en-US" dirty="0"/>
              <a:t>Step 8: Baby Steps</a:t>
            </a:r>
          </a:p>
        </p:txBody>
      </p:sp>
      <p:graphicFrame>
        <p:nvGraphicFramePr>
          <p:cNvPr id="5" name="Table 5">
            <a:extLst>
              <a:ext uri="{FF2B5EF4-FFF2-40B4-BE49-F238E27FC236}">
                <a16:creationId xmlns:a16="http://schemas.microsoft.com/office/drawing/2014/main" id="{E2C90BED-F918-4A24-8B0F-AB8A945EA933}"/>
              </a:ext>
            </a:extLst>
          </p:cNvPr>
          <p:cNvGraphicFramePr>
            <a:graphicFrameLocks noGrp="1"/>
          </p:cNvGraphicFramePr>
          <p:nvPr>
            <p:extLst>
              <p:ext uri="{D42A27DB-BD31-4B8C-83A1-F6EECF244321}">
                <p14:modId xmlns:p14="http://schemas.microsoft.com/office/powerpoint/2010/main" val="997598715"/>
              </p:ext>
            </p:extLst>
          </p:nvPr>
        </p:nvGraphicFramePr>
        <p:xfrm>
          <a:off x="804778" y="1279525"/>
          <a:ext cx="8468378" cy="4750692"/>
        </p:xfrm>
        <a:graphic>
          <a:graphicData uri="http://schemas.openxmlformats.org/drawingml/2006/table">
            <a:tbl>
              <a:tblPr>
                <a:tableStyleId>{5C22544A-7EE6-4342-B048-85BDC9FD1C3A}</a:tableStyleId>
              </a:tblPr>
              <a:tblGrid>
                <a:gridCol w="4346893">
                  <a:extLst>
                    <a:ext uri="{9D8B030D-6E8A-4147-A177-3AD203B41FA5}">
                      <a16:colId xmlns:a16="http://schemas.microsoft.com/office/drawing/2014/main" val="2768737398"/>
                    </a:ext>
                  </a:extLst>
                </a:gridCol>
                <a:gridCol w="4121485">
                  <a:extLst>
                    <a:ext uri="{9D8B030D-6E8A-4147-A177-3AD203B41FA5}">
                      <a16:colId xmlns:a16="http://schemas.microsoft.com/office/drawing/2014/main" val="2005928089"/>
                    </a:ext>
                  </a:extLst>
                </a:gridCol>
              </a:tblGrid>
              <a:tr h="2375346">
                <a:tc>
                  <a:txBody>
                    <a:bodyPr/>
                    <a:lstStyle/>
                    <a:p>
                      <a:r>
                        <a:rPr lang="en-US" dirty="0"/>
                        <a:t>How </a:t>
                      </a:r>
                      <a:r>
                        <a:rPr lang="en-US" b="1" dirty="0"/>
                        <a:t>Broad</a:t>
                      </a:r>
                      <a:r>
                        <a:rPr lang="en-US" dirty="0"/>
                        <a:t> is this Improvement</a:t>
                      </a:r>
                    </a:p>
                    <a:p>
                      <a:endParaRPr lang="en-US" dirty="0"/>
                    </a:p>
                  </a:txBody>
                  <a:tcPr/>
                </a:tc>
                <a:tc>
                  <a:txBody>
                    <a:bodyPr/>
                    <a:lstStyle/>
                    <a:p>
                      <a:r>
                        <a:rPr lang="en-US" dirty="0"/>
                        <a:t>How </a:t>
                      </a:r>
                      <a:r>
                        <a:rPr lang="en-US" b="1" dirty="0"/>
                        <a:t>Bounded</a:t>
                      </a:r>
                      <a:r>
                        <a:rPr lang="en-US" dirty="0"/>
                        <a:t> is this Improvement?</a:t>
                      </a:r>
                    </a:p>
                  </a:txBody>
                  <a:tcPr/>
                </a:tc>
                <a:extLst>
                  <a:ext uri="{0D108BD9-81ED-4DB2-BD59-A6C34878D82A}">
                    <a16:rowId xmlns:a16="http://schemas.microsoft.com/office/drawing/2014/main" val="1749759893"/>
                  </a:ext>
                </a:extLst>
              </a:tr>
              <a:tr h="2375346">
                <a:tc>
                  <a:txBody>
                    <a:bodyPr/>
                    <a:lstStyle/>
                    <a:p>
                      <a:r>
                        <a:rPr lang="en-US" dirty="0"/>
                        <a:t>How much </a:t>
                      </a:r>
                      <a:r>
                        <a:rPr lang="en-US" b="1" dirty="0"/>
                        <a:t>Effort</a:t>
                      </a:r>
                      <a:r>
                        <a:rPr lang="en-US" dirty="0"/>
                        <a:t> is this improvement?</a:t>
                      </a:r>
                    </a:p>
                  </a:txBody>
                  <a:tcPr/>
                </a:tc>
                <a:tc>
                  <a:txBody>
                    <a:bodyPr/>
                    <a:lstStyle/>
                    <a:p>
                      <a:r>
                        <a:rPr lang="en-US" dirty="0"/>
                        <a:t>How </a:t>
                      </a:r>
                      <a:r>
                        <a:rPr lang="en-US" b="1" dirty="0"/>
                        <a:t>Difficult</a:t>
                      </a:r>
                      <a:r>
                        <a:rPr lang="en-US" dirty="0"/>
                        <a:t> is this improvement?</a:t>
                      </a:r>
                    </a:p>
                  </a:txBody>
                  <a:tcPr/>
                </a:tc>
                <a:extLst>
                  <a:ext uri="{0D108BD9-81ED-4DB2-BD59-A6C34878D82A}">
                    <a16:rowId xmlns:a16="http://schemas.microsoft.com/office/drawing/2014/main" val="2583392891"/>
                  </a:ext>
                </a:extLst>
              </a:tr>
            </a:tbl>
          </a:graphicData>
        </a:graphic>
      </p:graphicFrame>
      <p:sp>
        <p:nvSpPr>
          <p:cNvPr id="7" name="TextBox 6">
            <a:extLst>
              <a:ext uri="{FF2B5EF4-FFF2-40B4-BE49-F238E27FC236}">
                <a16:creationId xmlns:a16="http://schemas.microsoft.com/office/drawing/2014/main" id="{B4D2B166-9513-4D2C-BC63-069A40E76311}"/>
              </a:ext>
            </a:extLst>
          </p:cNvPr>
          <p:cNvSpPr txBox="1"/>
          <p:nvPr/>
        </p:nvSpPr>
        <p:spPr>
          <a:xfrm>
            <a:off x="1347538" y="2001219"/>
            <a:ext cx="3370370" cy="1200329"/>
          </a:xfrm>
          <a:prstGeom prst="rect">
            <a:avLst/>
          </a:prstGeom>
          <a:noFill/>
        </p:spPr>
        <p:txBody>
          <a:bodyPr wrap="square">
            <a:spAutoFit/>
          </a:bodyPr>
          <a:lstStyle/>
          <a:p>
            <a:r>
              <a:rPr lang="en-US" dirty="0"/>
              <a:t>Inside a Team</a:t>
            </a:r>
          </a:p>
          <a:p>
            <a:r>
              <a:rPr lang="en-US" dirty="0"/>
              <a:t>Across Teams</a:t>
            </a:r>
          </a:p>
          <a:p>
            <a:r>
              <a:rPr lang="en-US" dirty="0"/>
              <a:t>Multiple Teams</a:t>
            </a:r>
          </a:p>
          <a:p>
            <a:r>
              <a:rPr lang="en-US" dirty="0"/>
              <a:t>Multiple Businesses</a:t>
            </a:r>
          </a:p>
        </p:txBody>
      </p:sp>
      <p:sp>
        <p:nvSpPr>
          <p:cNvPr id="11" name="TextBox 10">
            <a:extLst>
              <a:ext uri="{FF2B5EF4-FFF2-40B4-BE49-F238E27FC236}">
                <a16:creationId xmlns:a16="http://schemas.microsoft.com/office/drawing/2014/main" id="{D9C11995-22F5-409F-8325-15E9DE95C481}"/>
              </a:ext>
            </a:extLst>
          </p:cNvPr>
          <p:cNvSpPr txBox="1"/>
          <p:nvPr/>
        </p:nvSpPr>
        <p:spPr>
          <a:xfrm>
            <a:off x="1347537" y="4378146"/>
            <a:ext cx="3370370" cy="1200329"/>
          </a:xfrm>
          <a:prstGeom prst="rect">
            <a:avLst/>
          </a:prstGeom>
          <a:noFill/>
        </p:spPr>
        <p:txBody>
          <a:bodyPr wrap="square">
            <a:spAutoFit/>
          </a:bodyPr>
          <a:lstStyle/>
          <a:p>
            <a:r>
              <a:rPr lang="en-US" dirty="0"/>
              <a:t>Low</a:t>
            </a:r>
          </a:p>
          <a:p>
            <a:r>
              <a:rPr lang="en-US" dirty="0"/>
              <a:t>Moderate</a:t>
            </a:r>
          </a:p>
          <a:p>
            <a:r>
              <a:rPr lang="en-US" dirty="0"/>
              <a:t>High</a:t>
            </a:r>
          </a:p>
          <a:p>
            <a:r>
              <a:rPr lang="en-US" dirty="0"/>
              <a:t>Intense</a:t>
            </a:r>
          </a:p>
        </p:txBody>
      </p:sp>
      <p:sp>
        <p:nvSpPr>
          <p:cNvPr id="13" name="TextBox 12">
            <a:extLst>
              <a:ext uri="{FF2B5EF4-FFF2-40B4-BE49-F238E27FC236}">
                <a16:creationId xmlns:a16="http://schemas.microsoft.com/office/drawing/2014/main" id="{0D932DC5-73F6-4E24-93F3-09044DAC7453}"/>
              </a:ext>
            </a:extLst>
          </p:cNvPr>
          <p:cNvSpPr txBox="1"/>
          <p:nvPr/>
        </p:nvSpPr>
        <p:spPr>
          <a:xfrm>
            <a:off x="5437127" y="4378146"/>
            <a:ext cx="3370370" cy="1200329"/>
          </a:xfrm>
          <a:prstGeom prst="rect">
            <a:avLst/>
          </a:prstGeom>
          <a:noFill/>
        </p:spPr>
        <p:txBody>
          <a:bodyPr wrap="square">
            <a:spAutoFit/>
          </a:bodyPr>
          <a:lstStyle/>
          <a:p>
            <a:r>
              <a:rPr lang="en-US" dirty="0"/>
              <a:t>Simple</a:t>
            </a:r>
          </a:p>
          <a:p>
            <a:r>
              <a:rPr lang="en-US" dirty="0"/>
              <a:t>Compound</a:t>
            </a:r>
          </a:p>
          <a:p>
            <a:r>
              <a:rPr lang="en-US" dirty="0"/>
              <a:t>Complex</a:t>
            </a:r>
          </a:p>
          <a:p>
            <a:r>
              <a:rPr lang="en-US" dirty="0"/>
              <a:t>Visionary</a:t>
            </a:r>
          </a:p>
        </p:txBody>
      </p:sp>
      <p:sp>
        <p:nvSpPr>
          <p:cNvPr id="15" name="TextBox 14">
            <a:extLst>
              <a:ext uri="{FF2B5EF4-FFF2-40B4-BE49-F238E27FC236}">
                <a16:creationId xmlns:a16="http://schemas.microsoft.com/office/drawing/2014/main" id="{587EBB26-5A2A-4771-9004-AFBD0F491F22}"/>
              </a:ext>
            </a:extLst>
          </p:cNvPr>
          <p:cNvSpPr txBox="1"/>
          <p:nvPr/>
        </p:nvSpPr>
        <p:spPr>
          <a:xfrm>
            <a:off x="5437127" y="2001219"/>
            <a:ext cx="3370370" cy="923330"/>
          </a:xfrm>
          <a:prstGeom prst="rect">
            <a:avLst/>
          </a:prstGeom>
          <a:noFill/>
        </p:spPr>
        <p:txBody>
          <a:bodyPr wrap="square">
            <a:spAutoFit/>
          </a:bodyPr>
          <a:lstStyle/>
          <a:p>
            <a:r>
              <a:rPr lang="en-US" dirty="0"/>
              <a:t>Internal</a:t>
            </a:r>
          </a:p>
          <a:p>
            <a:r>
              <a:rPr lang="en-US" dirty="0"/>
              <a:t>External</a:t>
            </a:r>
          </a:p>
          <a:p>
            <a:r>
              <a:rPr lang="en-US" dirty="0"/>
              <a:t>Regulatory</a:t>
            </a:r>
          </a:p>
        </p:txBody>
      </p:sp>
    </p:spTree>
    <p:extLst>
      <p:ext uri="{BB962C8B-B14F-4D97-AF65-F5344CB8AC3E}">
        <p14:creationId xmlns:p14="http://schemas.microsoft.com/office/powerpoint/2010/main" val="642247207"/>
      </p:ext>
    </p:extLst>
  </p:cSld>
  <p:clrMapOvr>
    <a:masterClrMapping/>
  </p:clrMapOvr>
  <mc:AlternateContent xmlns:mc="http://schemas.openxmlformats.org/markup-compatibility/2006" xmlns:p14="http://schemas.microsoft.com/office/powerpoint/2010/main">
    <mc:Choice Requires="p14">
      <p:transition spd="slow" p14:dur="2000" advTm="791"/>
    </mc:Choice>
    <mc:Fallback xmlns="">
      <p:transition spd="slow" advTm="79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37EAE-FA31-4304-87B4-BD831282C1E3}"/>
              </a:ext>
            </a:extLst>
          </p:cNvPr>
          <p:cNvSpPr>
            <a:spLocks noGrp="1"/>
          </p:cNvSpPr>
          <p:nvPr>
            <p:ph type="title"/>
          </p:nvPr>
        </p:nvSpPr>
        <p:spPr/>
        <p:txBody>
          <a:bodyPr/>
          <a:lstStyle/>
          <a:p>
            <a:r>
              <a:rPr lang="en-US" dirty="0"/>
              <a:t>Step 9: Repeat!</a:t>
            </a:r>
          </a:p>
        </p:txBody>
      </p:sp>
      <p:graphicFrame>
        <p:nvGraphicFramePr>
          <p:cNvPr id="13" name="Diagram 12">
            <a:extLst>
              <a:ext uri="{FF2B5EF4-FFF2-40B4-BE49-F238E27FC236}">
                <a16:creationId xmlns:a16="http://schemas.microsoft.com/office/drawing/2014/main" id="{7677A010-6EC8-4038-80BF-A66A46387C73}"/>
              </a:ext>
            </a:extLst>
          </p:cNvPr>
          <p:cNvGraphicFramePr/>
          <p:nvPr>
            <p:extLst>
              <p:ext uri="{D42A27DB-BD31-4B8C-83A1-F6EECF244321}">
                <p14:modId xmlns:p14="http://schemas.microsoft.com/office/powerpoint/2010/main" val="1880363169"/>
              </p:ext>
            </p:extLst>
          </p:nvPr>
        </p:nvGraphicFramePr>
        <p:xfrm>
          <a:off x="2032000" y="1058779"/>
          <a:ext cx="7833895" cy="5079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269928"/>
      </p:ext>
    </p:extLst>
  </p:cSld>
  <p:clrMapOvr>
    <a:masterClrMapping/>
  </p:clrMapOvr>
  <mc:AlternateContent xmlns:mc="http://schemas.openxmlformats.org/markup-compatibility/2006" xmlns:p14="http://schemas.microsoft.com/office/powerpoint/2010/main">
    <mc:Choice Requires="p14">
      <p:transition spd="slow" p14:dur="2000" advTm="81858"/>
    </mc:Choice>
    <mc:Fallback xmlns="">
      <p:transition spd="slow" advTm="8185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8EB073-27D4-42DD-B533-EFFE0B20B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803871" y="0"/>
            <a:ext cx="638812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93C6F-F248-490E-9202-1D454613A1CF}"/>
              </a:ext>
            </a:extLst>
          </p:cNvPr>
          <p:cNvSpPr>
            <a:spLocks noGrp="1"/>
          </p:cNvSpPr>
          <p:nvPr>
            <p:ph type="title"/>
          </p:nvPr>
        </p:nvSpPr>
        <p:spPr>
          <a:xfrm>
            <a:off x="6745735" y="640081"/>
            <a:ext cx="4806184" cy="2214631"/>
          </a:xfrm>
          <a:noFill/>
        </p:spPr>
        <p:txBody>
          <a:bodyPr vert="horz" lIns="91440" tIns="45720" rIns="91440" bIns="45720" rtlCol="0" anchor="b">
            <a:normAutofit fontScale="90000"/>
          </a:bodyPr>
          <a:lstStyle/>
          <a:p>
            <a:r>
              <a:rPr lang="en-US" sz="6000" dirty="0">
                <a:solidFill>
                  <a:schemeClr val="bg1"/>
                </a:solidFill>
              </a:rPr>
              <a:t>Re-creating this virtually:</a:t>
            </a:r>
            <a:br>
              <a:rPr lang="en-US" sz="6000" dirty="0">
                <a:solidFill>
                  <a:schemeClr val="bg1"/>
                </a:solidFill>
              </a:rPr>
            </a:br>
            <a:endParaRPr lang="en-US" sz="6000" dirty="0">
              <a:solidFill>
                <a:schemeClr val="bg1"/>
              </a:solidFill>
            </a:endParaRPr>
          </a:p>
        </p:txBody>
      </p:sp>
      <p:pic>
        <p:nvPicPr>
          <p:cNvPr id="6" name="Picture 5" descr="A picture containing text&#10;&#10;Description automatically generated">
            <a:extLst>
              <a:ext uri="{FF2B5EF4-FFF2-40B4-BE49-F238E27FC236}">
                <a16:creationId xmlns:a16="http://schemas.microsoft.com/office/drawing/2014/main" id="{3767570C-D24D-4F0F-9B57-B418465AD1FF}"/>
              </a:ext>
            </a:extLst>
          </p:cNvPr>
          <p:cNvPicPr>
            <a:picLocks noChangeAspect="1"/>
          </p:cNvPicPr>
          <p:nvPr/>
        </p:nvPicPr>
        <p:blipFill rotWithShape="1">
          <a:blip r:embed="rId3">
            <a:extLst>
              <a:ext uri="{28A0092B-C50C-407E-A947-70E740481C1C}">
                <a14:useLocalDpi xmlns:a14="http://schemas.microsoft.com/office/drawing/2010/main" val="0"/>
              </a:ext>
            </a:extLst>
          </a:blip>
          <a:srcRect r="15758" b="-1"/>
          <a:stretch/>
        </p:blipFill>
        <p:spPr>
          <a:xfrm rot="5400000">
            <a:off x="-376172" y="376172"/>
            <a:ext cx="6858000" cy="6105655"/>
          </a:xfrm>
          <a:prstGeom prst="rect">
            <a:avLst/>
          </a:prstGeom>
        </p:spPr>
      </p:pic>
      <p:sp>
        <p:nvSpPr>
          <p:cNvPr id="7" name="TextBox 6">
            <a:extLst>
              <a:ext uri="{FF2B5EF4-FFF2-40B4-BE49-F238E27FC236}">
                <a16:creationId xmlns:a16="http://schemas.microsoft.com/office/drawing/2014/main" id="{DC4D4AE2-60B4-4446-A9D1-31F08D54C491}"/>
              </a:ext>
            </a:extLst>
          </p:cNvPr>
          <p:cNvSpPr txBox="1"/>
          <p:nvPr/>
        </p:nvSpPr>
        <p:spPr>
          <a:xfrm>
            <a:off x="6863200" y="2301810"/>
            <a:ext cx="4571256" cy="3477875"/>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1"/>
                </a:solidFill>
              </a:rPr>
              <a:t>Team members who represent all the roles in the value stream</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A shared visual capability</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A neutral facilitator</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Actual work to model</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Ability to make non-verbal reactions known to facilitator</a:t>
            </a:r>
          </a:p>
        </p:txBody>
      </p:sp>
    </p:spTree>
    <p:extLst>
      <p:ext uri="{BB962C8B-B14F-4D97-AF65-F5344CB8AC3E}">
        <p14:creationId xmlns:p14="http://schemas.microsoft.com/office/powerpoint/2010/main" val="447161413"/>
      </p:ext>
    </p:extLst>
  </p:cSld>
  <p:clrMapOvr>
    <a:masterClrMapping/>
  </p:clrMapOvr>
  <mc:AlternateContent xmlns:mc="http://schemas.openxmlformats.org/markup-compatibility/2006" xmlns:p14="http://schemas.microsoft.com/office/powerpoint/2010/main">
    <mc:Choice Requires="p14">
      <p:transition spd="slow" p14:dur="2000" advTm="185298"/>
    </mc:Choice>
    <mc:Fallback xmlns="">
      <p:transition spd="slow" advTm="18529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0E4A-E22B-45A7-B1BA-FEC8AA3AE309}"/>
              </a:ext>
            </a:extLst>
          </p:cNvPr>
          <p:cNvSpPr>
            <a:spLocks noGrp="1"/>
          </p:cNvSpPr>
          <p:nvPr>
            <p:ph type="title"/>
          </p:nvPr>
        </p:nvSpPr>
        <p:spPr/>
        <p:txBody>
          <a:bodyPr>
            <a:normAutofit/>
          </a:bodyPr>
          <a:lstStyle/>
          <a:p>
            <a:r>
              <a:rPr lang="en-US" sz="3200" dirty="0"/>
              <a:t>How can I help you?</a:t>
            </a:r>
          </a:p>
        </p:txBody>
      </p:sp>
      <p:sp>
        <p:nvSpPr>
          <p:cNvPr id="4" name="Text Placeholder 3">
            <a:extLst>
              <a:ext uri="{FF2B5EF4-FFF2-40B4-BE49-F238E27FC236}">
                <a16:creationId xmlns:a16="http://schemas.microsoft.com/office/drawing/2014/main" id="{CAD1F489-0C71-4E19-A009-0D07CBF4E270}"/>
              </a:ext>
            </a:extLst>
          </p:cNvPr>
          <p:cNvSpPr>
            <a:spLocks noGrp="1"/>
          </p:cNvSpPr>
          <p:nvPr>
            <p:ph type="body" idx="1"/>
          </p:nvPr>
        </p:nvSpPr>
        <p:spPr/>
        <p:txBody>
          <a:bodyPr/>
          <a:lstStyle/>
          <a:p>
            <a:r>
              <a:rPr lang="en-US" dirty="0"/>
              <a:t>How can I help you?</a:t>
            </a:r>
          </a:p>
        </p:txBody>
      </p:sp>
      <p:graphicFrame>
        <p:nvGraphicFramePr>
          <p:cNvPr id="8" name="Table 8">
            <a:extLst>
              <a:ext uri="{FF2B5EF4-FFF2-40B4-BE49-F238E27FC236}">
                <a16:creationId xmlns:a16="http://schemas.microsoft.com/office/drawing/2014/main" id="{E934B5E6-E47F-4C5F-AA1F-F3CC33D323D7}"/>
              </a:ext>
            </a:extLst>
          </p:cNvPr>
          <p:cNvGraphicFramePr>
            <a:graphicFrameLocks noGrp="1"/>
          </p:cNvGraphicFramePr>
          <p:nvPr>
            <p:ph sz="half" idx="2"/>
            <p:extLst>
              <p:ext uri="{D42A27DB-BD31-4B8C-83A1-F6EECF244321}">
                <p14:modId xmlns:p14="http://schemas.microsoft.com/office/powerpoint/2010/main" val="1002676759"/>
              </p:ext>
            </p:extLst>
          </p:nvPr>
        </p:nvGraphicFramePr>
        <p:xfrm>
          <a:off x="839788" y="1695768"/>
          <a:ext cx="5332412" cy="4019232"/>
        </p:xfrm>
        <a:graphic>
          <a:graphicData uri="http://schemas.openxmlformats.org/drawingml/2006/table">
            <a:tbl>
              <a:tblPr>
                <a:tableStyleId>{5C22544A-7EE6-4342-B048-85BDC9FD1C3A}</a:tableStyleId>
              </a:tblPr>
              <a:tblGrid>
                <a:gridCol w="1022497">
                  <a:extLst>
                    <a:ext uri="{9D8B030D-6E8A-4147-A177-3AD203B41FA5}">
                      <a16:colId xmlns:a16="http://schemas.microsoft.com/office/drawing/2014/main" val="4242968305"/>
                    </a:ext>
                  </a:extLst>
                </a:gridCol>
                <a:gridCol w="4309915">
                  <a:extLst>
                    <a:ext uri="{9D8B030D-6E8A-4147-A177-3AD203B41FA5}">
                      <a16:colId xmlns:a16="http://schemas.microsoft.com/office/drawing/2014/main" val="985045375"/>
                    </a:ext>
                  </a:extLst>
                </a:gridCol>
              </a:tblGrid>
              <a:tr h="846999">
                <a:tc>
                  <a:txBody>
                    <a:bodyPr/>
                    <a:lstStyle/>
                    <a:p>
                      <a:endParaRPr lang="en-US" sz="2000" dirty="0"/>
                    </a:p>
                  </a:txBody>
                  <a:tcPr>
                    <a:solidFill>
                      <a:schemeClr val="bg1"/>
                    </a:solidFill>
                  </a:tcPr>
                </a:tc>
                <a:tc>
                  <a:txBody>
                    <a:bodyPr/>
                    <a:lstStyle/>
                    <a:p>
                      <a:r>
                        <a:rPr lang="en-US" sz="2000" dirty="0"/>
                        <a:t>Paula Thrasher</a:t>
                      </a:r>
                    </a:p>
                  </a:txBody>
                  <a:tcPr>
                    <a:solidFill>
                      <a:schemeClr val="bg1"/>
                    </a:solidFill>
                  </a:tcPr>
                </a:tc>
                <a:extLst>
                  <a:ext uri="{0D108BD9-81ED-4DB2-BD59-A6C34878D82A}">
                    <a16:rowId xmlns:a16="http://schemas.microsoft.com/office/drawing/2014/main" val="3489483525"/>
                  </a:ext>
                </a:extLst>
              </a:tr>
              <a:tr h="984204">
                <a:tc>
                  <a:txBody>
                    <a:bodyPr/>
                    <a:lstStyle/>
                    <a:p>
                      <a:endParaRPr lang="en-US" sz="2000" dirty="0"/>
                    </a:p>
                  </a:txBody>
                  <a:tcPr>
                    <a:solidFill>
                      <a:schemeClr val="bg1"/>
                    </a:solidFill>
                  </a:tcPr>
                </a:tc>
                <a:tc>
                  <a:txBody>
                    <a:bodyPr/>
                    <a:lstStyle/>
                    <a:p>
                      <a:r>
                        <a:rPr lang="en-US" sz="2000" dirty="0"/>
                        <a:t>@paula_thrasher</a:t>
                      </a:r>
                    </a:p>
                  </a:txBody>
                  <a:tcPr anchor="ctr">
                    <a:solidFill>
                      <a:schemeClr val="bg1"/>
                    </a:solidFill>
                  </a:tcPr>
                </a:tc>
                <a:extLst>
                  <a:ext uri="{0D108BD9-81ED-4DB2-BD59-A6C34878D82A}">
                    <a16:rowId xmlns:a16="http://schemas.microsoft.com/office/drawing/2014/main" val="990051815"/>
                  </a:ext>
                </a:extLst>
              </a:tr>
              <a:tr h="1159329">
                <a:tc>
                  <a:txBody>
                    <a:bodyPr/>
                    <a:lstStyle/>
                    <a:p>
                      <a:endParaRPr lang="en-US" dirty="0"/>
                    </a:p>
                  </a:txBody>
                  <a:tcPr>
                    <a:solidFill>
                      <a:schemeClr val="bg1"/>
                    </a:solidFill>
                  </a:tcPr>
                </a:tc>
                <a:tc>
                  <a:txBody>
                    <a:bodyPr/>
                    <a:lstStyle/>
                    <a:p>
                      <a:endParaRPr lang="en-US" sz="2000" dirty="0"/>
                    </a:p>
                    <a:p>
                      <a:r>
                        <a:rPr lang="en-US" sz="2000" dirty="0"/>
                        <a:t>www.linkedin.com/in/pthrasher/</a:t>
                      </a:r>
                    </a:p>
                  </a:txBody>
                  <a:tcPr>
                    <a:solidFill>
                      <a:schemeClr val="bg1"/>
                    </a:solidFill>
                  </a:tcPr>
                </a:tc>
                <a:extLst>
                  <a:ext uri="{0D108BD9-81ED-4DB2-BD59-A6C34878D82A}">
                    <a16:rowId xmlns:a16="http://schemas.microsoft.com/office/drawing/2014/main" val="2090432404"/>
                  </a:ext>
                </a:extLst>
              </a:tr>
              <a:tr h="1028700">
                <a:tc>
                  <a:txBody>
                    <a:bodyPr/>
                    <a:lstStyle/>
                    <a:p>
                      <a:endParaRPr lang="en-US" dirty="0"/>
                    </a:p>
                  </a:txBody>
                  <a:tcPr>
                    <a:solidFill>
                      <a:schemeClr val="bg1"/>
                    </a:solidFill>
                  </a:tcPr>
                </a:tc>
                <a:tc>
                  <a:txBody>
                    <a:bodyPr/>
                    <a:lstStyle/>
                    <a:p>
                      <a:r>
                        <a:rPr lang="en-US" sz="2000" dirty="0"/>
                        <a:t>calendly.com/</a:t>
                      </a:r>
                      <a:r>
                        <a:rPr lang="en-US" sz="2000" dirty="0" err="1"/>
                        <a:t>paula</a:t>
                      </a:r>
                      <a:r>
                        <a:rPr lang="en-US" sz="2000" dirty="0"/>
                        <a:t>-thrasher</a:t>
                      </a:r>
                    </a:p>
                  </a:txBody>
                  <a:tcPr anchor="ctr">
                    <a:solidFill>
                      <a:schemeClr val="bg1"/>
                    </a:solidFill>
                  </a:tcPr>
                </a:tc>
                <a:extLst>
                  <a:ext uri="{0D108BD9-81ED-4DB2-BD59-A6C34878D82A}">
                    <a16:rowId xmlns:a16="http://schemas.microsoft.com/office/drawing/2014/main" val="2232618123"/>
                  </a:ext>
                </a:extLst>
              </a:tr>
            </a:tbl>
          </a:graphicData>
        </a:graphic>
      </p:graphicFrame>
      <p:sp>
        <p:nvSpPr>
          <p:cNvPr id="6" name="Text Placeholder 5">
            <a:extLst>
              <a:ext uri="{FF2B5EF4-FFF2-40B4-BE49-F238E27FC236}">
                <a16:creationId xmlns:a16="http://schemas.microsoft.com/office/drawing/2014/main" id="{88AF6DB4-0B46-469F-8C94-2EF7F7B00D9D}"/>
              </a:ext>
            </a:extLst>
          </p:cNvPr>
          <p:cNvSpPr>
            <a:spLocks noGrp="1"/>
          </p:cNvSpPr>
          <p:nvPr>
            <p:ph type="body" sz="quarter" idx="3"/>
          </p:nvPr>
        </p:nvSpPr>
        <p:spPr>
          <a:xfrm>
            <a:off x="6564084" y="469070"/>
            <a:ext cx="5183188" cy="823912"/>
          </a:xfrm>
        </p:spPr>
        <p:txBody>
          <a:bodyPr/>
          <a:lstStyle/>
          <a:p>
            <a:pPr>
              <a:spcBef>
                <a:spcPct val="0"/>
              </a:spcBef>
            </a:pPr>
            <a:r>
              <a:rPr lang="en-US" sz="3200" b="0" dirty="0">
                <a:latin typeface="+mj-lt"/>
                <a:ea typeface="+mj-ea"/>
                <a:cs typeface="+mj-cs"/>
              </a:rPr>
              <a:t>Please share with me!</a:t>
            </a:r>
          </a:p>
        </p:txBody>
      </p:sp>
      <p:sp>
        <p:nvSpPr>
          <p:cNvPr id="7" name="Content Placeholder 6">
            <a:extLst>
              <a:ext uri="{FF2B5EF4-FFF2-40B4-BE49-F238E27FC236}">
                <a16:creationId xmlns:a16="http://schemas.microsoft.com/office/drawing/2014/main" id="{9B425535-DEBD-494B-A96F-80657615E5D4}"/>
              </a:ext>
            </a:extLst>
          </p:cNvPr>
          <p:cNvSpPr>
            <a:spLocks noGrp="1"/>
          </p:cNvSpPr>
          <p:nvPr>
            <p:ph sz="quarter" idx="4"/>
          </p:nvPr>
        </p:nvSpPr>
        <p:spPr>
          <a:xfrm>
            <a:off x="7014897" y="1508663"/>
            <a:ext cx="4970915" cy="3684588"/>
          </a:xfrm>
        </p:spPr>
        <p:txBody>
          <a:bodyPr/>
          <a:lstStyle/>
          <a:p>
            <a:r>
              <a:rPr lang="en-US" dirty="0"/>
              <a:t>Your organization’s experience with VSM</a:t>
            </a:r>
          </a:p>
          <a:p>
            <a:r>
              <a:rPr lang="en-US" dirty="0"/>
              <a:t>Have you run a virtual VSM? What tips can you share?</a:t>
            </a:r>
          </a:p>
        </p:txBody>
      </p:sp>
      <p:pic>
        <p:nvPicPr>
          <p:cNvPr id="12" name="Picture 11">
            <a:extLst>
              <a:ext uri="{FF2B5EF4-FFF2-40B4-BE49-F238E27FC236}">
                <a16:creationId xmlns:a16="http://schemas.microsoft.com/office/drawing/2014/main" id="{EA2463D0-BA9A-463E-B7DA-AB749C17C0A8}"/>
              </a:ext>
            </a:extLst>
          </p:cNvPr>
          <p:cNvPicPr>
            <a:picLocks noChangeAspect="1"/>
          </p:cNvPicPr>
          <p:nvPr/>
        </p:nvPicPr>
        <p:blipFill rotWithShape="1">
          <a:blip r:embed="rId3"/>
          <a:srcRect l="27703" t="18682" r="58046" b="19323"/>
          <a:stretch/>
        </p:blipFill>
        <p:spPr>
          <a:xfrm>
            <a:off x="974451" y="1589483"/>
            <a:ext cx="619805" cy="690217"/>
          </a:xfrm>
          <a:prstGeom prst="rect">
            <a:avLst/>
          </a:prstGeom>
        </p:spPr>
      </p:pic>
      <p:pic>
        <p:nvPicPr>
          <p:cNvPr id="14" name="Picture 13">
            <a:extLst>
              <a:ext uri="{FF2B5EF4-FFF2-40B4-BE49-F238E27FC236}">
                <a16:creationId xmlns:a16="http://schemas.microsoft.com/office/drawing/2014/main" id="{1F014518-F7DC-49A6-ADBE-C8EE0C7FC7F9}"/>
              </a:ext>
            </a:extLst>
          </p:cNvPr>
          <p:cNvPicPr>
            <a:picLocks noChangeAspect="1"/>
          </p:cNvPicPr>
          <p:nvPr/>
        </p:nvPicPr>
        <p:blipFill>
          <a:blip r:embed="rId4"/>
          <a:stretch>
            <a:fillRect/>
          </a:stretch>
        </p:blipFill>
        <p:spPr>
          <a:xfrm>
            <a:off x="938902" y="2660054"/>
            <a:ext cx="690903" cy="690903"/>
          </a:xfrm>
          <a:prstGeom prst="rect">
            <a:avLst/>
          </a:prstGeom>
        </p:spPr>
      </p:pic>
      <p:pic>
        <p:nvPicPr>
          <p:cNvPr id="15" name="Picture 14">
            <a:extLst>
              <a:ext uri="{FF2B5EF4-FFF2-40B4-BE49-F238E27FC236}">
                <a16:creationId xmlns:a16="http://schemas.microsoft.com/office/drawing/2014/main" id="{9C63B65A-698E-4A48-98EC-20B5EE50BC38}"/>
              </a:ext>
            </a:extLst>
          </p:cNvPr>
          <p:cNvPicPr>
            <a:picLocks noChangeAspect="1"/>
          </p:cNvPicPr>
          <p:nvPr/>
        </p:nvPicPr>
        <p:blipFill>
          <a:blip r:embed="rId5"/>
          <a:stretch>
            <a:fillRect/>
          </a:stretch>
        </p:blipFill>
        <p:spPr>
          <a:xfrm>
            <a:off x="847045" y="3621347"/>
            <a:ext cx="874617" cy="874617"/>
          </a:xfrm>
          <a:prstGeom prst="rect">
            <a:avLst/>
          </a:prstGeom>
        </p:spPr>
      </p:pic>
      <p:pic>
        <p:nvPicPr>
          <p:cNvPr id="16" name="Picture 15">
            <a:extLst>
              <a:ext uri="{FF2B5EF4-FFF2-40B4-BE49-F238E27FC236}">
                <a16:creationId xmlns:a16="http://schemas.microsoft.com/office/drawing/2014/main" id="{22F62D5A-5692-44F2-9793-56287896B60B}"/>
              </a:ext>
            </a:extLst>
          </p:cNvPr>
          <p:cNvPicPr>
            <a:picLocks noChangeAspect="1"/>
          </p:cNvPicPr>
          <p:nvPr/>
        </p:nvPicPr>
        <p:blipFill>
          <a:blip r:embed="rId6"/>
          <a:stretch>
            <a:fillRect/>
          </a:stretch>
        </p:blipFill>
        <p:spPr>
          <a:xfrm>
            <a:off x="935217" y="4841902"/>
            <a:ext cx="698272" cy="698272"/>
          </a:xfrm>
          <a:prstGeom prst="rect">
            <a:avLst/>
          </a:prstGeom>
        </p:spPr>
      </p:pic>
    </p:spTree>
    <p:extLst>
      <p:ext uri="{BB962C8B-B14F-4D97-AF65-F5344CB8AC3E}">
        <p14:creationId xmlns:p14="http://schemas.microsoft.com/office/powerpoint/2010/main" val="3175046506"/>
      </p:ext>
    </p:extLst>
  </p:cSld>
  <p:clrMapOvr>
    <a:masterClrMapping/>
  </p:clrMapOvr>
  <mc:AlternateContent xmlns:mc="http://schemas.openxmlformats.org/markup-compatibility/2006" xmlns:p14="http://schemas.microsoft.com/office/powerpoint/2010/main">
    <mc:Choice Requires="p14">
      <p:transition spd="slow" p14:dur="2000" advTm="25646"/>
    </mc:Choice>
    <mc:Fallback xmlns="">
      <p:transition spd="slow" advTm="2564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3F4C-F62B-41F7-8FC5-C29ADEF5B52D}"/>
              </a:ext>
            </a:extLst>
          </p:cNvPr>
          <p:cNvSpPr>
            <a:spLocks noGrp="1"/>
          </p:cNvSpPr>
          <p:nvPr>
            <p:ph type="title"/>
          </p:nvPr>
        </p:nvSpPr>
        <p:spPr/>
        <p:txBody>
          <a:bodyPr/>
          <a:lstStyle/>
          <a:p>
            <a:endParaRPr lang="en-US"/>
          </a:p>
        </p:txBody>
      </p:sp>
      <p:grpSp>
        <p:nvGrpSpPr>
          <p:cNvPr id="112" name="Group 111">
            <a:extLst>
              <a:ext uri="{FF2B5EF4-FFF2-40B4-BE49-F238E27FC236}">
                <a16:creationId xmlns:a16="http://schemas.microsoft.com/office/drawing/2014/main" id="{F278DECE-6A27-45F8-8771-2AF654D870DE}"/>
              </a:ext>
            </a:extLst>
          </p:cNvPr>
          <p:cNvGrpSpPr/>
          <p:nvPr/>
        </p:nvGrpSpPr>
        <p:grpSpPr>
          <a:xfrm>
            <a:off x="519966" y="2230893"/>
            <a:ext cx="10175245" cy="3079935"/>
            <a:chOff x="519966" y="2230893"/>
            <a:chExt cx="10175245" cy="3079935"/>
          </a:xfrm>
          <a:solidFill>
            <a:schemeClr val="accent1">
              <a:lumMod val="20000"/>
              <a:lumOff val="80000"/>
            </a:schemeClr>
          </a:solidFill>
        </p:grpSpPr>
        <p:sp>
          <p:nvSpPr>
            <p:cNvPr id="4" name="Rectangle 3">
              <a:extLst>
                <a:ext uri="{FF2B5EF4-FFF2-40B4-BE49-F238E27FC236}">
                  <a16:creationId xmlns:a16="http://schemas.microsoft.com/office/drawing/2014/main" id="{619FF845-DDEB-4089-AC95-4E1E2DF28F4B}"/>
                </a:ext>
              </a:extLst>
            </p:cNvPr>
            <p:cNvSpPr/>
            <p:nvPr/>
          </p:nvSpPr>
          <p:spPr>
            <a:xfrm>
              <a:off x="9152646" y="3435498"/>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ylinder 5">
              <a:extLst>
                <a:ext uri="{FF2B5EF4-FFF2-40B4-BE49-F238E27FC236}">
                  <a16:creationId xmlns:a16="http://schemas.microsoft.com/office/drawing/2014/main" id="{8E25C703-2C7F-44EB-981A-9D682FDD60A9}"/>
                </a:ext>
              </a:extLst>
            </p:cNvPr>
            <p:cNvSpPr/>
            <p:nvPr/>
          </p:nvSpPr>
          <p:spPr>
            <a:xfrm>
              <a:off x="7994196" y="2553352"/>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708C3EAE-7E31-49C4-BE61-FA8D975D5DD3}"/>
                </a:ext>
              </a:extLst>
            </p:cNvPr>
            <p:cNvSpPr/>
            <p:nvPr/>
          </p:nvSpPr>
          <p:spPr>
            <a:xfrm>
              <a:off x="1281176" y="4128806"/>
              <a:ext cx="685800" cy="457200"/>
            </a:xfrm>
            <a:prstGeom prst="parallelogram">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One Rounded and One Snipped 9">
              <a:extLst>
                <a:ext uri="{FF2B5EF4-FFF2-40B4-BE49-F238E27FC236}">
                  <a16:creationId xmlns:a16="http://schemas.microsoft.com/office/drawing/2014/main" id="{9626ABD0-BF04-486F-91E0-58D3FFFD0B2D}"/>
                </a:ext>
              </a:extLst>
            </p:cNvPr>
            <p:cNvSpPr/>
            <p:nvPr/>
          </p:nvSpPr>
          <p:spPr>
            <a:xfrm>
              <a:off x="1350031" y="2276613"/>
              <a:ext cx="685800" cy="457200"/>
            </a:xfrm>
            <a:prstGeom prst="snipRound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8B93E8C5-700C-41C2-80FF-2CCF8AF16433}"/>
                </a:ext>
              </a:extLst>
            </p:cNvPr>
            <p:cNvSpPr/>
            <p:nvPr/>
          </p:nvSpPr>
          <p:spPr>
            <a:xfrm>
              <a:off x="4862461" y="2341288"/>
              <a:ext cx="359353" cy="327850"/>
            </a:xfrm>
            <a:prstGeom prst="diamon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FD71783B-F0BA-4EA8-A147-98676292BDA0}"/>
                </a:ext>
              </a:extLst>
            </p:cNvPr>
            <p:cNvSpPr/>
            <p:nvPr/>
          </p:nvSpPr>
          <p:spPr>
            <a:xfrm>
              <a:off x="1504800" y="3244879"/>
              <a:ext cx="359353" cy="327850"/>
            </a:xfrm>
            <a:prstGeom prst="diamon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0FCE96D5-5B67-444E-A27A-9A3C47512B63}"/>
                </a:ext>
              </a:extLst>
            </p:cNvPr>
            <p:cNvSpPr/>
            <p:nvPr/>
          </p:nvSpPr>
          <p:spPr>
            <a:xfrm>
              <a:off x="6974687" y="3513730"/>
              <a:ext cx="359353" cy="327850"/>
            </a:xfrm>
            <a:prstGeom prst="diamon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Top Corners One Rounded and One Snipped 19">
              <a:extLst>
                <a:ext uri="{FF2B5EF4-FFF2-40B4-BE49-F238E27FC236}">
                  <a16:creationId xmlns:a16="http://schemas.microsoft.com/office/drawing/2014/main" id="{339A209C-5DA2-4CD6-BF94-B32175881F10}"/>
                </a:ext>
              </a:extLst>
            </p:cNvPr>
            <p:cNvSpPr/>
            <p:nvPr/>
          </p:nvSpPr>
          <p:spPr>
            <a:xfrm>
              <a:off x="2599022" y="2276613"/>
              <a:ext cx="685800" cy="457200"/>
            </a:xfrm>
            <a:prstGeom prst="snipRound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One Rounded and One Snipped 21">
              <a:extLst>
                <a:ext uri="{FF2B5EF4-FFF2-40B4-BE49-F238E27FC236}">
                  <a16:creationId xmlns:a16="http://schemas.microsoft.com/office/drawing/2014/main" id="{5BA199AD-CB26-45DB-9385-DBA9B4C6B016}"/>
                </a:ext>
              </a:extLst>
            </p:cNvPr>
            <p:cNvSpPr/>
            <p:nvPr/>
          </p:nvSpPr>
          <p:spPr>
            <a:xfrm>
              <a:off x="9126535" y="4515277"/>
              <a:ext cx="685800" cy="457200"/>
            </a:xfrm>
            <a:prstGeom prst="snipRound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133AD9C-9ED2-404E-AF9B-804CD58AF193}"/>
                </a:ext>
              </a:extLst>
            </p:cNvPr>
            <p:cNvSpPr/>
            <p:nvPr/>
          </p:nvSpPr>
          <p:spPr>
            <a:xfrm>
              <a:off x="5673784" y="2268120"/>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E79828-40B4-454C-8B65-6C08DFD2513C}"/>
                </a:ext>
              </a:extLst>
            </p:cNvPr>
            <p:cNvSpPr/>
            <p:nvPr/>
          </p:nvSpPr>
          <p:spPr>
            <a:xfrm>
              <a:off x="7994196" y="3429000"/>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964C9F5-130C-4885-8F8E-1026610F6407}"/>
                </a:ext>
              </a:extLst>
            </p:cNvPr>
            <p:cNvSpPr/>
            <p:nvPr/>
          </p:nvSpPr>
          <p:spPr>
            <a:xfrm>
              <a:off x="5544115" y="4515277"/>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D6D3EFE-6CE3-4CA9-89BF-90F88D2D7FCF}"/>
                </a:ext>
              </a:extLst>
            </p:cNvPr>
            <p:cNvSpPr/>
            <p:nvPr/>
          </p:nvSpPr>
          <p:spPr>
            <a:xfrm>
              <a:off x="519966" y="3180204"/>
              <a:ext cx="457200" cy="457200"/>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ylinder 31">
              <a:extLst>
                <a:ext uri="{FF2B5EF4-FFF2-40B4-BE49-F238E27FC236}">
                  <a16:creationId xmlns:a16="http://schemas.microsoft.com/office/drawing/2014/main" id="{C69C0AFE-4B6B-46BF-BEAC-C82D6F06CAE3}"/>
                </a:ext>
              </a:extLst>
            </p:cNvPr>
            <p:cNvSpPr/>
            <p:nvPr/>
          </p:nvSpPr>
          <p:spPr>
            <a:xfrm>
              <a:off x="2440213" y="4762188"/>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ylinder 33">
              <a:extLst>
                <a:ext uri="{FF2B5EF4-FFF2-40B4-BE49-F238E27FC236}">
                  <a16:creationId xmlns:a16="http://schemas.microsoft.com/office/drawing/2014/main" id="{8F5FED77-9125-4BDA-B13E-47040AF343C2}"/>
                </a:ext>
              </a:extLst>
            </p:cNvPr>
            <p:cNvSpPr/>
            <p:nvPr/>
          </p:nvSpPr>
          <p:spPr>
            <a:xfrm>
              <a:off x="3848013" y="2230893"/>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ylinder 35">
              <a:extLst>
                <a:ext uri="{FF2B5EF4-FFF2-40B4-BE49-F238E27FC236}">
                  <a16:creationId xmlns:a16="http://schemas.microsoft.com/office/drawing/2014/main" id="{9A0DDDD7-00CA-4BB2-80D3-D5D80DB06C3B}"/>
                </a:ext>
              </a:extLst>
            </p:cNvPr>
            <p:cNvSpPr/>
            <p:nvPr/>
          </p:nvSpPr>
          <p:spPr>
            <a:xfrm>
              <a:off x="7404340" y="4528833"/>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allelogram 37">
              <a:extLst>
                <a:ext uri="{FF2B5EF4-FFF2-40B4-BE49-F238E27FC236}">
                  <a16:creationId xmlns:a16="http://schemas.microsoft.com/office/drawing/2014/main" id="{24CAAF6F-1ACE-48A7-B287-CE0D5E1C5D4C}"/>
                </a:ext>
              </a:extLst>
            </p:cNvPr>
            <p:cNvSpPr/>
            <p:nvPr/>
          </p:nvSpPr>
          <p:spPr>
            <a:xfrm>
              <a:off x="3672460" y="4128806"/>
              <a:ext cx="685800" cy="457200"/>
            </a:xfrm>
            <a:prstGeom prst="parallelogram">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arallelogram 39">
              <a:extLst>
                <a:ext uri="{FF2B5EF4-FFF2-40B4-BE49-F238E27FC236}">
                  <a16:creationId xmlns:a16="http://schemas.microsoft.com/office/drawing/2014/main" id="{D4550CCC-ED36-4E58-98F6-AE205AF8E9B4}"/>
                </a:ext>
              </a:extLst>
            </p:cNvPr>
            <p:cNvSpPr/>
            <p:nvPr/>
          </p:nvSpPr>
          <p:spPr>
            <a:xfrm>
              <a:off x="6864444" y="2669138"/>
              <a:ext cx="685800" cy="414144"/>
            </a:xfrm>
            <a:prstGeom prst="parallelogram">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allout: Up Arrow 40">
              <a:extLst>
                <a:ext uri="{FF2B5EF4-FFF2-40B4-BE49-F238E27FC236}">
                  <a16:creationId xmlns:a16="http://schemas.microsoft.com/office/drawing/2014/main" id="{60F940C8-F6D7-442E-B572-A35C7826C687}"/>
                </a:ext>
              </a:extLst>
            </p:cNvPr>
            <p:cNvSpPr/>
            <p:nvPr/>
          </p:nvSpPr>
          <p:spPr>
            <a:xfrm>
              <a:off x="4744957" y="3137148"/>
              <a:ext cx="594360" cy="642744"/>
            </a:xfrm>
            <a:prstGeom prst="upArrowCallou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apezoid 41">
              <a:extLst>
                <a:ext uri="{FF2B5EF4-FFF2-40B4-BE49-F238E27FC236}">
                  <a16:creationId xmlns:a16="http://schemas.microsoft.com/office/drawing/2014/main" id="{C5A7600F-10EC-4139-86FE-64BF9CDD5B89}"/>
                </a:ext>
              </a:extLst>
            </p:cNvPr>
            <p:cNvSpPr/>
            <p:nvPr/>
          </p:nvSpPr>
          <p:spPr>
            <a:xfrm>
              <a:off x="2462733" y="3155713"/>
              <a:ext cx="970082" cy="484313"/>
            </a:xfrm>
            <a:prstGeom prst="trapezoi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118FAEFE-197E-435D-8CE9-BE6E5DB64E11}"/>
                </a:ext>
              </a:extLst>
            </p:cNvPr>
            <p:cNvCxnSpPr>
              <a:cxnSpLocks/>
              <a:stCxn id="30" idx="6"/>
              <a:endCxn id="16" idx="1"/>
            </p:cNvCxnSpPr>
            <p:nvPr/>
          </p:nvCxnSpPr>
          <p:spPr>
            <a:xfrm>
              <a:off x="977166" y="3408804"/>
              <a:ext cx="527634" cy="0"/>
            </a:xfrm>
            <a:prstGeom prst="straightConnector1">
              <a:avLst/>
            </a:prstGeom>
            <a:grpFill/>
            <a:ln w="38100">
              <a:solidFill>
                <a:schemeClr val="accent1">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62E3E85-6FA6-4A1C-8970-84791D8E1444}"/>
                </a:ext>
              </a:extLst>
            </p:cNvPr>
            <p:cNvCxnSpPr>
              <a:cxnSpLocks/>
              <a:stCxn id="16" idx="0"/>
              <a:endCxn id="10" idx="1"/>
            </p:cNvCxnSpPr>
            <p:nvPr/>
          </p:nvCxnSpPr>
          <p:spPr>
            <a:xfrm flipV="1">
              <a:off x="1684477" y="2733813"/>
              <a:ext cx="8454" cy="511066"/>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57B59E7-B6BE-4E92-B211-A59B31ECB4BE}"/>
                </a:ext>
              </a:extLst>
            </p:cNvPr>
            <p:cNvCxnSpPr>
              <a:stCxn id="16" idx="2"/>
              <a:endCxn id="8" idx="1"/>
            </p:cNvCxnSpPr>
            <p:nvPr/>
          </p:nvCxnSpPr>
          <p:spPr>
            <a:xfrm flipH="1">
              <a:off x="1681226" y="3572729"/>
              <a:ext cx="3251" cy="556077"/>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387B525-4305-4A7B-AF0C-8655F9AE5105}"/>
                </a:ext>
              </a:extLst>
            </p:cNvPr>
            <p:cNvCxnSpPr>
              <a:stCxn id="8" idx="4"/>
              <a:endCxn id="32" idx="2"/>
            </p:cNvCxnSpPr>
            <p:nvPr/>
          </p:nvCxnSpPr>
          <p:spPr>
            <a:xfrm rot="16200000" flipH="1">
              <a:off x="1806893" y="4403188"/>
              <a:ext cx="450502" cy="816137"/>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90909D5-80EE-489E-8880-2EC7C0706AFE}"/>
                </a:ext>
              </a:extLst>
            </p:cNvPr>
            <p:cNvCxnSpPr>
              <a:stCxn id="32" idx="4"/>
              <a:endCxn id="38" idx="4"/>
            </p:cNvCxnSpPr>
            <p:nvPr/>
          </p:nvCxnSpPr>
          <p:spPr>
            <a:xfrm flipV="1">
              <a:off x="3034573" y="4586006"/>
              <a:ext cx="980787" cy="450502"/>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77467B7-373D-4234-91C5-27FBD0F9BA90}"/>
                </a:ext>
              </a:extLst>
            </p:cNvPr>
            <p:cNvCxnSpPr>
              <a:cxnSpLocks/>
              <a:stCxn id="10" idx="0"/>
              <a:endCxn id="20" idx="2"/>
            </p:cNvCxnSpPr>
            <p:nvPr/>
          </p:nvCxnSpPr>
          <p:spPr>
            <a:xfrm>
              <a:off x="2035831" y="2505213"/>
              <a:ext cx="563191" cy="0"/>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77AD50D7-219A-488B-A92F-6EB5EE45D1CD}"/>
                </a:ext>
              </a:extLst>
            </p:cNvPr>
            <p:cNvCxnSpPr>
              <a:cxnSpLocks/>
              <a:endCxn id="28" idx="0"/>
            </p:cNvCxnSpPr>
            <p:nvPr/>
          </p:nvCxnSpPr>
          <p:spPr>
            <a:xfrm rot="16200000" flipH="1">
              <a:off x="4917132" y="3579684"/>
              <a:ext cx="1285358" cy="585827"/>
            </a:xfrm>
            <a:prstGeom prst="bentConnector3">
              <a:avLst>
                <a:gd name="adj1" fmla="val 7316"/>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D86E632-9320-48A8-8300-D777861A347A}"/>
                </a:ext>
              </a:extLst>
            </p:cNvPr>
            <p:cNvCxnSpPr>
              <a:cxnSpLocks/>
            </p:cNvCxnSpPr>
            <p:nvPr/>
          </p:nvCxnSpPr>
          <p:spPr>
            <a:xfrm flipH="1">
              <a:off x="5027556" y="2752433"/>
              <a:ext cx="1" cy="384715"/>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C2A2B6-31AB-43E2-B6C0-54E88DFB04EC}"/>
                </a:ext>
              </a:extLst>
            </p:cNvPr>
            <p:cNvCxnSpPr>
              <a:cxnSpLocks/>
              <a:stCxn id="16" idx="3"/>
              <a:endCxn id="42" idx="1"/>
            </p:cNvCxnSpPr>
            <p:nvPr/>
          </p:nvCxnSpPr>
          <p:spPr>
            <a:xfrm flipV="1">
              <a:off x="1864153" y="3397870"/>
              <a:ext cx="659119" cy="10934"/>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6E8168C-61DB-48F0-88BB-6AE78611BAAE}"/>
                </a:ext>
              </a:extLst>
            </p:cNvPr>
            <p:cNvCxnSpPr>
              <a:cxnSpLocks/>
              <a:stCxn id="20" idx="0"/>
              <a:endCxn id="34" idx="2"/>
            </p:cNvCxnSpPr>
            <p:nvPr/>
          </p:nvCxnSpPr>
          <p:spPr>
            <a:xfrm>
              <a:off x="3284822" y="2505213"/>
              <a:ext cx="563191" cy="0"/>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91D47F4-A781-4F0D-A10F-C34F56503F1E}"/>
                </a:ext>
              </a:extLst>
            </p:cNvPr>
            <p:cNvCxnSpPr>
              <a:stCxn id="34" idx="4"/>
              <a:endCxn id="12" idx="1"/>
            </p:cNvCxnSpPr>
            <p:nvPr/>
          </p:nvCxnSpPr>
          <p:spPr>
            <a:xfrm>
              <a:off x="4442373" y="2505213"/>
              <a:ext cx="420088" cy="0"/>
            </a:xfrm>
            <a:prstGeom prst="straightConnector1">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DF30419-6AD1-4306-8188-0197A2F5F2FC}"/>
                </a:ext>
              </a:extLst>
            </p:cNvPr>
            <p:cNvCxnSpPr>
              <a:stCxn id="24" idx="3"/>
              <a:endCxn id="40" idx="0"/>
            </p:cNvCxnSpPr>
            <p:nvPr/>
          </p:nvCxnSpPr>
          <p:spPr>
            <a:xfrm>
              <a:off x="6291004" y="2510277"/>
              <a:ext cx="916340" cy="158861"/>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0C9F1C4-2821-4159-BFEB-CC29CEA97DE9}"/>
                </a:ext>
              </a:extLst>
            </p:cNvPr>
            <p:cNvCxnSpPr>
              <a:stCxn id="12" idx="3"/>
              <a:endCxn id="24" idx="1"/>
            </p:cNvCxnSpPr>
            <p:nvPr/>
          </p:nvCxnSpPr>
          <p:spPr>
            <a:xfrm>
              <a:off x="5221814" y="2505213"/>
              <a:ext cx="451970" cy="5064"/>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B9EC8EF4-6862-4093-A7C0-781AC70DF81C}"/>
                </a:ext>
              </a:extLst>
            </p:cNvPr>
            <p:cNvCxnSpPr>
              <a:cxnSpLocks/>
              <a:stCxn id="38" idx="2"/>
              <a:endCxn id="28" idx="1"/>
            </p:cNvCxnSpPr>
            <p:nvPr/>
          </p:nvCxnSpPr>
          <p:spPr>
            <a:xfrm>
              <a:off x="4301110" y="4357406"/>
              <a:ext cx="1243005" cy="400028"/>
            </a:xfrm>
            <a:prstGeom prst="bentConnector3">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6F7F8811-AF19-4551-9447-E2B3CAA0A834}"/>
                </a:ext>
              </a:extLst>
            </p:cNvPr>
            <p:cNvCxnSpPr>
              <a:stCxn id="18" idx="2"/>
              <a:endCxn id="36" idx="1"/>
            </p:cNvCxnSpPr>
            <p:nvPr/>
          </p:nvCxnSpPr>
          <p:spPr>
            <a:xfrm rot="16200000" flipH="1">
              <a:off x="7084316" y="3911628"/>
              <a:ext cx="687253" cy="547156"/>
            </a:xfrm>
            <a:prstGeom prst="bentConnector3">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076669C-127F-4A22-AB72-C93C23E91BC9}"/>
                </a:ext>
              </a:extLst>
            </p:cNvPr>
            <p:cNvCxnSpPr>
              <a:stCxn id="18" idx="0"/>
              <a:endCxn id="40" idx="3"/>
            </p:cNvCxnSpPr>
            <p:nvPr/>
          </p:nvCxnSpPr>
          <p:spPr>
            <a:xfrm flipV="1">
              <a:off x="7154364" y="3083282"/>
              <a:ext cx="1212" cy="430448"/>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3C48BAF0-9073-4BFC-9A27-408F3815CCA2}"/>
                </a:ext>
              </a:extLst>
            </p:cNvPr>
            <p:cNvCxnSpPr>
              <a:stCxn id="28" idx="3"/>
              <a:endCxn id="18" idx="1"/>
            </p:cNvCxnSpPr>
            <p:nvPr/>
          </p:nvCxnSpPr>
          <p:spPr>
            <a:xfrm flipV="1">
              <a:off x="6161335" y="3677655"/>
              <a:ext cx="813352" cy="1079779"/>
            </a:xfrm>
            <a:prstGeom prst="bentConnector3">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940EBDE-3EF8-4D36-8836-7423D0DD149F}"/>
                </a:ext>
              </a:extLst>
            </p:cNvPr>
            <p:cNvCxnSpPr>
              <a:stCxn id="18" idx="3"/>
              <a:endCxn id="26" idx="1"/>
            </p:cNvCxnSpPr>
            <p:nvPr/>
          </p:nvCxnSpPr>
          <p:spPr>
            <a:xfrm flipV="1">
              <a:off x="7334040" y="3671157"/>
              <a:ext cx="660156" cy="6498"/>
            </a:xfrm>
            <a:prstGeom prst="straightConnector1">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BA34F5C-01DE-48F4-A4D6-4ECF4C519F3B}"/>
                </a:ext>
              </a:extLst>
            </p:cNvPr>
            <p:cNvCxnSpPr>
              <a:stCxn id="26" idx="0"/>
              <a:endCxn id="6" idx="3"/>
            </p:cNvCxnSpPr>
            <p:nvPr/>
          </p:nvCxnSpPr>
          <p:spPr>
            <a:xfrm flipH="1" flipV="1">
              <a:off x="8291376" y="3101992"/>
              <a:ext cx="11430" cy="327008"/>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7D267FF-CC93-4363-98F5-CB0054A8EB2A}"/>
                </a:ext>
              </a:extLst>
            </p:cNvPr>
            <p:cNvCxnSpPr>
              <a:stCxn id="26" idx="3"/>
              <a:endCxn id="4" idx="1"/>
            </p:cNvCxnSpPr>
            <p:nvPr/>
          </p:nvCxnSpPr>
          <p:spPr>
            <a:xfrm>
              <a:off x="8611416" y="3671157"/>
              <a:ext cx="541230" cy="6498"/>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0B0963B-EACD-4CC1-8875-CEACA86AEB47}"/>
                </a:ext>
              </a:extLst>
            </p:cNvPr>
            <p:cNvCxnSpPr>
              <a:stCxn id="4" idx="2"/>
              <a:endCxn id="22" idx="3"/>
            </p:cNvCxnSpPr>
            <p:nvPr/>
          </p:nvCxnSpPr>
          <p:spPr>
            <a:xfrm>
              <a:off x="9461256" y="3919811"/>
              <a:ext cx="8179" cy="595466"/>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Octagon 105">
              <a:extLst>
                <a:ext uri="{FF2B5EF4-FFF2-40B4-BE49-F238E27FC236}">
                  <a16:creationId xmlns:a16="http://schemas.microsoft.com/office/drawing/2014/main" id="{FD59D66D-A46E-429B-A29D-CD54EE466054}"/>
                </a:ext>
              </a:extLst>
            </p:cNvPr>
            <p:cNvSpPr/>
            <p:nvPr/>
          </p:nvSpPr>
          <p:spPr>
            <a:xfrm>
              <a:off x="10238011" y="3361519"/>
              <a:ext cx="457200" cy="457200"/>
            </a:xfrm>
            <a:prstGeom prst="octago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13FA0FFF-304F-441A-BFAF-8E8FD6A19A66}"/>
                </a:ext>
              </a:extLst>
            </p:cNvPr>
            <p:cNvCxnSpPr>
              <a:stCxn id="4" idx="3"/>
              <a:endCxn id="106" idx="4"/>
            </p:cNvCxnSpPr>
            <p:nvPr/>
          </p:nvCxnSpPr>
          <p:spPr>
            <a:xfrm>
              <a:off x="9769866" y="3677655"/>
              <a:ext cx="468145" cy="7155"/>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Isosceles Triangle 108">
              <a:extLst>
                <a:ext uri="{FF2B5EF4-FFF2-40B4-BE49-F238E27FC236}">
                  <a16:creationId xmlns:a16="http://schemas.microsoft.com/office/drawing/2014/main" id="{47562149-425C-4960-A499-1C44330FB22C}"/>
                </a:ext>
              </a:extLst>
            </p:cNvPr>
            <p:cNvSpPr/>
            <p:nvPr/>
          </p:nvSpPr>
          <p:spPr>
            <a:xfrm>
              <a:off x="9195115" y="2361646"/>
              <a:ext cx="548640" cy="457200"/>
            </a:xfrm>
            <a:prstGeom prst="triangl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1562AB2-88DB-4FC3-A651-CBB7B6BEE0BE}"/>
                </a:ext>
              </a:extLst>
            </p:cNvPr>
            <p:cNvCxnSpPr>
              <a:stCxn id="109" idx="3"/>
              <a:endCxn id="4" idx="0"/>
            </p:cNvCxnSpPr>
            <p:nvPr/>
          </p:nvCxnSpPr>
          <p:spPr>
            <a:xfrm flipH="1">
              <a:off x="9461256" y="2818846"/>
              <a:ext cx="8179" cy="616652"/>
            </a:xfrm>
            <a:prstGeom prst="straightConnector1">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 name="Graphic 2" descr="Packing Box Open">
            <a:extLst>
              <a:ext uri="{FF2B5EF4-FFF2-40B4-BE49-F238E27FC236}">
                <a16:creationId xmlns:a16="http://schemas.microsoft.com/office/drawing/2014/main" id="{7E00AB8A-CDC7-4D9B-A38A-EE3C9827A5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17930" y="961375"/>
            <a:ext cx="914400" cy="914400"/>
          </a:xfrm>
          <a:prstGeom prst="rect">
            <a:avLst/>
          </a:prstGeom>
        </p:spPr>
      </p:pic>
      <p:pic>
        <p:nvPicPr>
          <p:cNvPr id="5" name="Graphic 4" descr="Blackboard">
            <a:extLst>
              <a:ext uri="{FF2B5EF4-FFF2-40B4-BE49-F238E27FC236}">
                <a16:creationId xmlns:a16="http://schemas.microsoft.com/office/drawing/2014/main" id="{C680D900-04A5-46B4-88B7-11CDADC27E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220575" y="1601771"/>
            <a:ext cx="914400" cy="914400"/>
          </a:xfrm>
          <a:prstGeom prst="rect">
            <a:avLst/>
          </a:prstGeom>
        </p:spPr>
      </p:pic>
      <p:pic>
        <p:nvPicPr>
          <p:cNvPr id="7" name="Graphic 6" descr="Bar graph with downward trend">
            <a:extLst>
              <a:ext uri="{FF2B5EF4-FFF2-40B4-BE49-F238E27FC236}">
                <a16:creationId xmlns:a16="http://schemas.microsoft.com/office/drawing/2014/main" id="{646F6AB7-74D6-48A8-B6A7-05BDA0CD2F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192000" y="616820"/>
            <a:ext cx="914400" cy="914400"/>
          </a:xfrm>
          <a:prstGeom prst="rect">
            <a:avLst/>
          </a:prstGeom>
        </p:spPr>
      </p:pic>
      <p:pic>
        <p:nvPicPr>
          <p:cNvPr id="9" name="Graphic 8" descr="No Littering">
            <a:extLst>
              <a:ext uri="{FF2B5EF4-FFF2-40B4-BE49-F238E27FC236}">
                <a16:creationId xmlns:a16="http://schemas.microsoft.com/office/drawing/2014/main" id="{AB58292A-90A4-47C4-BB0F-0B1703410A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188190" y="2698817"/>
            <a:ext cx="914400" cy="914400"/>
          </a:xfrm>
          <a:prstGeom prst="rect">
            <a:avLst/>
          </a:prstGeom>
        </p:spPr>
      </p:pic>
    </p:spTree>
    <p:extLst>
      <p:ext uri="{BB962C8B-B14F-4D97-AF65-F5344CB8AC3E}">
        <p14:creationId xmlns:p14="http://schemas.microsoft.com/office/powerpoint/2010/main" val="543501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E264E2EC-DD11-44B2-A053-29E5848758A7}"/>
              </a:ext>
            </a:extLst>
          </p:cNvPr>
          <p:cNvGrpSpPr/>
          <p:nvPr/>
        </p:nvGrpSpPr>
        <p:grpSpPr>
          <a:xfrm>
            <a:off x="1261126" y="2188009"/>
            <a:ext cx="10175245" cy="3079935"/>
            <a:chOff x="519966" y="2230893"/>
            <a:chExt cx="10175245" cy="3079935"/>
          </a:xfrm>
          <a:solidFill>
            <a:schemeClr val="accent1">
              <a:lumMod val="20000"/>
              <a:lumOff val="80000"/>
            </a:schemeClr>
          </a:solidFill>
        </p:grpSpPr>
        <p:sp>
          <p:nvSpPr>
            <p:cNvPr id="93" name="Rectangle 92">
              <a:extLst>
                <a:ext uri="{FF2B5EF4-FFF2-40B4-BE49-F238E27FC236}">
                  <a16:creationId xmlns:a16="http://schemas.microsoft.com/office/drawing/2014/main" id="{8C29CE01-F690-43D5-9D49-AFCDDDE9068B}"/>
                </a:ext>
              </a:extLst>
            </p:cNvPr>
            <p:cNvSpPr/>
            <p:nvPr/>
          </p:nvSpPr>
          <p:spPr>
            <a:xfrm>
              <a:off x="9152646" y="3435498"/>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ylinder 93">
              <a:extLst>
                <a:ext uri="{FF2B5EF4-FFF2-40B4-BE49-F238E27FC236}">
                  <a16:creationId xmlns:a16="http://schemas.microsoft.com/office/drawing/2014/main" id="{E35669D5-DC69-495A-879E-5D1704007560}"/>
                </a:ext>
              </a:extLst>
            </p:cNvPr>
            <p:cNvSpPr/>
            <p:nvPr/>
          </p:nvSpPr>
          <p:spPr>
            <a:xfrm>
              <a:off x="7994196" y="2553352"/>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Parallelogram 94">
              <a:extLst>
                <a:ext uri="{FF2B5EF4-FFF2-40B4-BE49-F238E27FC236}">
                  <a16:creationId xmlns:a16="http://schemas.microsoft.com/office/drawing/2014/main" id="{D26EA0CC-FCC1-44B2-A35C-DE47C096A600}"/>
                </a:ext>
              </a:extLst>
            </p:cNvPr>
            <p:cNvSpPr/>
            <p:nvPr/>
          </p:nvSpPr>
          <p:spPr>
            <a:xfrm>
              <a:off x="1281176" y="4128806"/>
              <a:ext cx="685800" cy="457200"/>
            </a:xfrm>
            <a:prstGeom prst="parallelogram">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Top Corners One Rounded and One Snipped 95">
              <a:extLst>
                <a:ext uri="{FF2B5EF4-FFF2-40B4-BE49-F238E27FC236}">
                  <a16:creationId xmlns:a16="http://schemas.microsoft.com/office/drawing/2014/main" id="{E504F192-F5BF-4037-8174-79CB6685E6EB}"/>
                </a:ext>
              </a:extLst>
            </p:cNvPr>
            <p:cNvSpPr/>
            <p:nvPr/>
          </p:nvSpPr>
          <p:spPr>
            <a:xfrm>
              <a:off x="1350031" y="2276613"/>
              <a:ext cx="685800" cy="457200"/>
            </a:xfrm>
            <a:prstGeom prst="snipRound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iamond 96">
              <a:extLst>
                <a:ext uri="{FF2B5EF4-FFF2-40B4-BE49-F238E27FC236}">
                  <a16:creationId xmlns:a16="http://schemas.microsoft.com/office/drawing/2014/main" id="{22B8219D-96DF-4491-A2E0-51D5112C5F03}"/>
                </a:ext>
              </a:extLst>
            </p:cNvPr>
            <p:cNvSpPr/>
            <p:nvPr/>
          </p:nvSpPr>
          <p:spPr>
            <a:xfrm>
              <a:off x="4862461" y="2341288"/>
              <a:ext cx="359353" cy="327850"/>
            </a:xfrm>
            <a:prstGeom prst="diamon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Diamond 97">
              <a:extLst>
                <a:ext uri="{FF2B5EF4-FFF2-40B4-BE49-F238E27FC236}">
                  <a16:creationId xmlns:a16="http://schemas.microsoft.com/office/drawing/2014/main" id="{B61EA737-B975-4066-8C90-ABF397A778FE}"/>
                </a:ext>
              </a:extLst>
            </p:cNvPr>
            <p:cNvSpPr/>
            <p:nvPr/>
          </p:nvSpPr>
          <p:spPr>
            <a:xfrm>
              <a:off x="1504800" y="3244879"/>
              <a:ext cx="359353" cy="327850"/>
            </a:xfrm>
            <a:prstGeom prst="diamon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Diamond 98">
              <a:extLst>
                <a:ext uri="{FF2B5EF4-FFF2-40B4-BE49-F238E27FC236}">
                  <a16:creationId xmlns:a16="http://schemas.microsoft.com/office/drawing/2014/main" id="{9476819C-68DA-4146-910B-07AD69A725B9}"/>
                </a:ext>
              </a:extLst>
            </p:cNvPr>
            <p:cNvSpPr/>
            <p:nvPr/>
          </p:nvSpPr>
          <p:spPr>
            <a:xfrm>
              <a:off x="6974687" y="3513730"/>
              <a:ext cx="359353" cy="327850"/>
            </a:xfrm>
            <a:prstGeom prst="diamon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One Rounded and One Snipped 99">
              <a:extLst>
                <a:ext uri="{FF2B5EF4-FFF2-40B4-BE49-F238E27FC236}">
                  <a16:creationId xmlns:a16="http://schemas.microsoft.com/office/drawing/2014/main" id="{2C311FC6-A0F1-465A-947D-04346A4BA72A}"/>
                </a:ext>
              </a:extLst>
            </p:cNvPr>
            <p:cNvSpPr/>
            <p:nvPr/>
          </p:nvSpPr>
          <p:spPr>
            <a:xfrm>
              <a:off x="2599022" y="2276613"/>
              <a:ext cx="685800" cy="457200"/>
            </a:xfrm>
            <a:prstGeom prst="snipRound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Top Corners One Rounded and One Snipped 100">
              <a:extLst>
                <a:ext uri="{FF2B5EF4-FFF2-40B4-BE49-F238E27FC236}">
                  <a16:creationId xmlns:a16="http://schemas.microsoft.com/office/drawing/2014/main" id="{672524DB-A5B8-4D0D-84E9-2B4CFCEB6563}"/>
                </a:ext>
              </a:extLst>
            </p:cNvPr>
            <p:cNvSpPr/>
            <p:nvPr/>
          </p:nvSpPr>
          <p:spPr>
            <a:xfrm>
              <a:off x="9126535" y="4515277"/>
              <a:ext cx="685800" cy="457200"/>
            </a:xfrm>
            <a:prstGeom prst="snipRound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BE1F59B-713A-45C2-AAF0-9DD2710F3CD8}"/>
                </a:ext>
              </a:extLst>
            </p:cNvPr>
            <p:cNvSpPr/>
            <p:nvPr/>
          </p:nvSpPr>
          <p:spPr>
            <a:xfrm>
              <a:off x="5673784" y="2268120"/>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838EA8F-7BE5-4788-8FD6-6DF87DBEE77F}"/>
                </a:ext>
              </a:extLst>
            </p:cNvPr>
            <p:cNvSpPr/>
            <p:nvPr/>
          </p:nvSpPr>
          <p:spPr>
            <a:xfrm>
              <a:off x="7994196" y="3429000"/>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B9F97E7-1103-4C27-AC97-8D4BBD86B60A}"/>
                </a:ext>
              </a:extLst>
            </p:cNvPr>
            <p:cNvSpPr/>
            <p:nvPr/>
          </p:nvSpPr>
          <p:spPr>
            <a:xfrm>
              <a:off x="5544115" y="4515277"/>
              <a:ext cx="617220" cy="484313"/>
            </a:xfrm>
            <a:prstGeom prst="rec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3B2F28C-0A9A-4AC8-9FBB-5EFA2404AE08}"/>
                </a:ext>
              </a:extLst>
            </p:cNvPr>
            <p:cNvSpPr/>
            <p:nvPr/>
          </p:nvSpPr>
          <p:spPr>
            <a:xfrm>
              <a:off x="519966" y="3180204"/>
              <a:ext cx="457200" cy="457200"/>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Cylinder 105">
              <a:extLst>
                <a:ext uri="{FF2B5EF4-FFF2-40B4-BE49-F238E27FC236}">
                  <a16:creationId xmlns:a16="http://schemas.microsoft.com/office/drawing/2014/main" id="{B1E545C2-76D6-4881-88B5-7DC4FC862C7B}"/>
                </a:ext>
              </a:extLst>
            </p:cNvPr>
            <p:cNvSpPr/>
            <p:nvPr/>
          </p:nvSpPr>
          <p:spPr>
            <a:xfrm>
              <a:off x="2440213" y="4762188"/>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Cylinder 106">
              <a:extLst>
                <a:ext uri="{FF2B5EF4-FFF2-40B4-BE49-F238E27FC236}">
                  <a16:creationId xmlns:a16="http://schemas.microsoft.com/office/drawing/2014/main" id="{2EC6D37D-C337-4257-B5A4-5C20FDEE14C0}"/>
                </a:ext>
              </a:extLst>
            </p:cNvPr>
            <p:cNvSpPr/>
            <p:nvPr/>
          </p:nvSpPr>
          <p:spPr>
            <a:xfrm>
              <a:off x="3848013" y="2230893"/>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Cylinder 107">
              <a:extLst>
                <a:ext uri="{FF2B5EF4-FFF2-40B4-BE49-F238E27FC236}">
                  <a16:creationId xmlns:a16="http://schemas.microsoft.com/office/drawing/2014/main" id="{CBE6FE21-AB93-4859-BAD4-5453D7906E13}"/>
                </a:ext>
              </a:extLst>
            </p:cNvPr>
            <p:cNvSpPr/>
            <p:nvPr/>
          </p:nvSpPr>
          <p:spPr>
            <a:xfrm>
              <a:off x="7404340" y="4528833"/>
              <a:ext cx="594360" cy="548640"/>
            </a:xfrm>
            <a:prstGeom prst="ca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Parallelogram 108">
              <a:extLst>
                <a:ext uri="{FF2B5EF4-FFF2-40B4-BE49-F238E27FC236}">
                  <a16:creationId xmlns:a16="http://schemas.microsoft.com/office/drawing/2014/main" id="{31DEECAC-EF04-4669-897B-827692D32DC6}"/>
                </a:ext>
              </a:extLst>
            </p:cNvPr>
            <p:cNvSpPr/>
            <p:nvPr/>
          </p:nvSpPr>
          <p:spPr>
            <a:xfrm>
              <a:off x="3672460" y="4128806"/>
              <a:ext cx="685800" cy="457200"/>
            </a:xfrm>
            <a:prstGeom prst="parallelogram">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Parallelogram 109">
              <a:extLst>
                <a:ext uri="{FF2B5EF4-FFF2-40B4-BE49-F238E27FC236}">
                  <a16:creationId xmlns:a16="http://schemas.microsoft.com/office/drawing/2014/main" id="{3BED76D9-4165-4EDD-81FE-0C4520F94C55}"/>
                </a:ext>
              </a:extLst>
            </p:cNvPr>
            <p:cNvSpPr/>
            <p:nvPr/>
          </p:nvSpPr>
          <p:spPr>
            <a:xfrm>
              <a:off x="6864444" y="2669138"/>
              <a:ext cx="685800" cy="414144"/>
            </a:xfrm>
            <a:prstGeom prst="parallelogram">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allout: Up Arrow 110">
              <a:extLst>
                <a:ext uri="{FF2B5EF4-FFF2-40B4-BE49-F238E27FC236}">
                  <a16:creationId xmlns:a16="http://schemas.microsoft.com/office/drawing/2014/main" id="{17E7D2E1-8680-47CD-9830-38E5B2910E49}"/>
                </a:ext>
              </a:extLst>
            </p:cNvPr>
            <p:cNvSpPr/>
            <p:nvPr/>
          </p:nvSpPr>
          <p:spPr>
            <a:xfrm>
              <a:off x="4744957" y="3137148"/>
              <a:ext cx="594360" cy="642744"/>
            </a:xfrm>
            <a:prstGeom prst="upArrowCallout">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rapezoid 111">
              <a:extLst>
                <a:ext uri="{FF2B5EF4-FFF2-40B4-BE49-F238E27FC236}">
                  <a16:creationId xmlns:a16="http://schemas.microsoft.com/office/drawing/2014/main" id="{659C35DD-9054-4897-AF31-F0FB8F0AF9B7}"/>
                </a:ext>
              </a:extLst>
            </p:cNvPr>
            <p:cNvSpPr/>
            <p:nvPr/>
          </p:nvSpPr>
          <p:spPr>
            <a:xfrm>
              <a:off x="2462733" y="3155713"/>
              <a:ext cx="970082" cy="484313"/>
            </a:xfrm>
            <a:prstGeom prst="trapezoid">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Arrow Connector 112">
              <a:extLst>
                <a:ext uri="{FF2B5EF4-FFF2-40B4-BE49-F238E27FC236}">
                  <a16:creationId xmlns:a16="http://schemas.microsoft.com/office/drawing/2014/main" id="{619AAE38-0D24-4548-921F-EC9732085A44}"/>
                </a:ext>
              </a:extLst>
            </p:cNvPr>
            <p:cNvCxnSpPr>
              <a:cxnSpLocks/>
              <a:stCxn id="105" idx="6"/>
              <a:endCxn id="98" idx="1"/>
            </p:cNvCxnSpPr>
            <p:nvPr/>
          </p:nvCxnSpPr>
          <p:spPr>
            <a:xfrm>
              <a:off x="977166" y="3408804"/>
              <a:ext cx="527634" cy="0"/>
            </a:xfrm>
            <a:prstGeom prst="straightConnector1">
              <a:avLst/>
            </a:prstGeom>
            <a:grpFill/>
            <a:ln w="38100">
              <a:solidFill>
                <a:schemeClr val="accent1">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7C587D1-CDCC-49B9-8557-27E348EFFB98}"/>
                </a:ext>
              </a:extLst>
            </p:cNvPr>
            <p:cNvCxnSpPr>
              <a:cxnSpLocks/>
              <a:stCxn id="98" idx="0"/>
              <a:endCxn id="96" idx="1"/>
            </p:cNvCxnSpPr>
            <p:nvPr/>
          </p:nvCxnSpPr>
          <p:spPr>
            <a:xfrm flipV="1">
              <a:off x="1684477" y="2733813"/>
              <a:ext cx="8454" cy="511066"/>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9242097-1E63-4950-B974-CE90F4E0354A}"/>
                </a:ext>
              </a:extLst>
            </p:cNvPr>
            <p:cNvCxnSpPr>
              <a:stCxn id="98" idx="2"/>
              <a:endCxn id="95" idx="1"/>
            </p:cNvCxnSpPr>
            <p:nvPr/>
          </p:nvCxnSpPr>
          <p:spPr>
            <a:xfrm flipH="1">
              <a:off x="1681226" y="3572729"/>
              <a:ext cx="3251" cy="556077"/>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D6821568-9685-45D3-B8D7-483BE5CB00DC}"/>
                </a:ext>
              </a:extLst>
            </p:cNvPr>
            <p:cNvCxnSpPr>
              <a:stCxn id="95" idx="4"/>
              <a:endCxn id="106" idx="2"/>
            </p:cNvCxnSpPr>
            <p:nvPr/>
          </p:nvCxnSpPr>
          <p:spPr>
            <a:xfrm rot="16200000" flipH="1">
              <a:off x="1806893" y="4403188"/>
              <a:ext cx="450502" cy="816137"/>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199B56FF-E091-4464-AEA6-0EDCA56022EA}"/>
                </a:ext>
              </a:extLst>
            </p:cNvPr>
            <p:cNvCxnSpPr>
              <a:stCxn id="106" idx="4"/>
              <a:endCxn id="109" idx="4"/>
            </p:cNvCxnSpPr>
            <p:nvPr/>
          </p:nvCxnSpPr>
          <p:spPr>
            <a:xfrm flipV="1">
              <a:off x="3034573" y="4586006"/>
              <a:ext cx="980787" cy="450502"/>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FFB304E-80BC-4100-B0D0-5D31B5A2E754}"/>
                </a:ext>
              </a:extLst>
            </p:cNvPr>
            <p:cNvCxnSpPr>
              <a:cxnSpLocks/>
              <a:stCxn id="96" idx="0"/>
              <a:endCxn id="100" idx="2"/>
            </p:cNvCxnSpPr>
            <p:nvPr/>
          </p:nvCxnSpPr>
          <p:spPr>
            <a:xfrm>
              <a:off x="2035831" y="2505213"/>
              <a:ext cx="563191" cy="0"/>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8727271E-8B09-4232-8243-327D45228CDD}"/>
                </a:ext>
              </a:extLst>
            </p:cNvPr>
            <p:cNvCxnSpPr>
              <a:cxnSpLocks/>
              <a:endCxn id="104" idx="0"/>
            </p:cNvCxnSpPr>
            <p:nvPr/>
          </p:nvCxnSpPr>
          <p:spPr>
            <a:xfrm rot="16200000" flipH="1">
              <a:off x="4917132" y="3579684"/>
              <a:ext cx="1285358" cy="585827"/>
            </a:xfrm>
            <a:prstGeom prst="bentConnector3">
              <a:avLst>
                <a:gd name="adj1" fmla="val 7316"/>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99800EA-229A-4301-8E72-7FCFFFEF3AFF}"/>
                </a:ext>
              </a:extLst>
            </p:cNvPr>
            <p:cNvCxnSpPr>
              <a:cxnSpLocks/>
            </p:cNvCxnSpPr>
            <p:nvPr/>
          </p:nvCxnSpPr>
          <p:spPr>
            <a:xfrm flipH="1">
              <a:off x="5027556" y="2752433"/>
              <a:ext cx="1" cy="384715"/>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FBCB20E-0EDF-4B13-84C1-D73B489B3B0B}"/>
                </a:ext>
              </a:extLst>
            </p:cNvPr>
            <p:cNvCxnSpPr>
              <a:cxnSpLocks/>
              <a:stCxn id="98" idx="3"/>
              <a:endCxn id="112" idx="1"/>
            </p:cNvCxnSpPr>
            <p:nvPr/>
          </p:nvCxnSpPr>
          <p:spPr>
            <a:xfrm flipV="1">
              <a:off x="1864153" y="3397870"/>
              <a:ext cx="659119" cy="10934"/>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23927F1-5F5E-40F3-8E73-DB98AD892ABA}"/>
                </a:ext>
              </a:extLst>
            </p:cNvPr>
            <p:cNvCxnSpPr>
              <a:cxnSpLocks/>
              <a:stCxn id="100" idx="0"/>
              <a:endCxn id="107" idx="2"/>
            </p:cNvCxnSpPr>
            <p:nvPr/>
          </p:nvCxnSpPr>
          <p:spPr>
            <a:xfrm>
              <a:off x="3284822" y="2505213"/>
              <a:ext cx="563191" cy="0"/>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FCF4E6F2-E629-4F34-A36A-97E05B455F85}"/>
                </a:ext>
              </a:extLst>
            </p:cNvPr>
            <p:cNvCxnSpPr>
              <a:stCxn id="107" idx="4"/>
              <a:endCxn id="97" idx="1"/>
            </p:cNvCxnSpPr>
            <p:nvPr/>
          </p:nvCxnSpPr>
          <p:spPr>
            <a:xfrm>
              <a:off x="4442373" y="2505213"/>
              <a:ext cx="420088" cy="0"/>
            </a:xfrm>
            <a:prstGeom prst="straightConnector1">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D2C4BA8C-9678-4CAD-8A62-66A2095DFD41}"/>
                </a:ext>
              </a:extLst>
            </p:cNvPr>
            <p:cNvCxnSpPr>
              <a:stCxn id="102" idx="3"/>
              <a:endCxn id="110" idx="0"/>
            </p:cNvCxnSpPr>
            <p:nvPr/>
          </p:nvCxnSpPr>
          <p:spPr>
            <a:xfrm>
              <a:off x="6291004" y="2510277"/>
              <a:ext cx="916340" cy="158861"/>
            </a:xfrm>
            <a:prstGeom prst="bentConnector2">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7A4BF88-7797-4F24-BBFF-1871B4A77D29}"/>
                </a:ext>
              </a:extLst>
            </p:cNvPr>
            <p:cNvCxnSpPr>
              <a:stCxn id="97" idx="3"/>
              <a:endCxn id="102" idx="1"/>
            </p:cNvCxnSpPr>
            <p:nvPr/>
          </p:nvCxnSpPr>
          <p:spPr>
            <a:xfrm>
              <a:off x="5221814" y="2505213"/>
              <a:ext cx="451970" cy="5064"/>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77186A34-650B-4DE6-A0A4-041FB82028BA}"/>
                </a:ext>
              </a:extLst>
            </p:cNvPr>
            <p:cNvCxnSpPr>
              <a:cxnSpLocks/>
              <a:stCxn id="109" idx="2"/>
              <a:endCxn id="104" idx="1"/>
            </p:cNvCxnSpPr>
            <p:nvPr/>
          </p:nvCxnSpPr>
          <p:spPr>
            <a:xfrm>
              <a:off x="4301110" y="4357406"/>
              <a:ext cx="1243005" cy="400028"/>
            </a:xfrm>
            <a:prstGeom prst="bentConnector3">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A7993981-63EE-4660-899C-D75651E1DBB3}"/>
                </a:ext>
              </a:extLst>
            </p:cNvPr>
            <p:cNvCxnSpPr>
              <a:stCxn id="99" idx="2"/>
              <a:endCxn id="108" idx="1"/>
            </p:cNvCxnSpPr>
            <p:nvPr/>
          </p:nvCxnSpPr>
          <p:spPr>
            <a:xfrm rot="16200000" flipH="1">
              <a:off x="7084316" y="3911628"/>
              <a:ext cx="687253" cy="547156"/>
            </a:xfrm>
            <a:prstGeom prst="bentConnector3">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4329FFF8-0C37-4D74-A2A7-999688766C63}"/>
                </a:ext>
              </a:extLst>
            </p:cNvPr>
            <p:cNvCxnSpPr>
              <a:stCxn id="99" idx="0"/>
              <a:endCxn id="110" idx="3"/>
            </p:cNvCxnSpPr>
            <p:nvPr/>
          </p:nvCxnSpPr>
          <p:spPr>
            <a:xfrm flipV="1">
              <a:off x="7154364" y="3083282"/>
              <a:ext cx="1212" cy="430448"/>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9689426B-D9E2-4594-BA28-03A0BF127CD8}"/>
                </a:ext>
              </a:extLst>
            </p:cNvPr>
            <p:cNvCxnSpPr>
              <a:stCxn id="104" idx="3"/>
              <a:endCxn id="99" idx="1"/>
            </p:cNvCxnSpPr>
            <p:nvPr/>
          </p:nvCxnSpPr>
          <p:spPr>
            <a:xfrm flipV="1">
              <a:off x="6161335" y="3677655"/>
              <a:ext cx="813352" cy="1079779"/>
            </a:xfrm>
            <a:prstGeom prst="bentConnector3">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42455A95-EF9D-42BB-8C2A-578A400396F9}"/>
                </a:ext>
              </a:extLst>
            </p:cNvPr>
            <p:cNvCxnSpPr>
              <a:stCxn id="99" idx="3"/>
              <a:endCxn id="103" idx="1"/>
            </p:cNvCxnSpPr>
            <p:nvPr/>
          </p:nvCxnSpPr>
          <p:spPr>
            <a:xfrm flipV="1">
              <a:off x="7334040" y="3671157"/>
              <a:ext cx="660156" cy="6498"/>
            </a:xfrm>
            <a:prstGeom prst="straightConnector1">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6B826FE4-D601-4E90-8CCE-6894871EFF79}"/>
                </a:ext>
              </a:extLst>
            </p:cNvPr>
            <p:cNvCxnSpPr>
              <a:stCxn id="103" idx="0"/>
              <a:endCxn id="94" idx="3"/>
            </p:cNvCxnSpPr>
            <p:nvPr/>
          </p:nvCxnSpPr>
          <p:spPr>
            <a:xfrm flipH="1" flipV="1">
              <a:off x="8291376" y="3101992"/>
              <a:ext cx="11430" cy="327008"/>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97BCEE4-2754-4F26-BE8E-FA2B269D787C}"/>
                </a:ext>
              </a:extLst>
            </p:cNvPr>
            <p:cNvCxnSpPr>
              <a:stCxn id="103" idx="3"/>
              <a:endCxn id="93" idx="1"/>
            </p:cNvCxnSpPr>
            <p:nvPr/>
          </p:nvCxnSpPr>
          <p:spPr>
            <a:xfrm>
              <a:off x="8611416" y="3671157"/>
              <a:ext cx="541230" cy="6498"/>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EA55DE3-9237-47E2-B2A8-D33E7FE98DFD}"/>
                </a:ext>
              </a:extLst>
            </p:cNvPr>
            <p:cNvCxnSpPr>
              <a:stCxn id="93" idx="2"/>
              <a:endCxn id="101" idx="3"/>
            </p:cNvCxnSpPr>
            <p:nvPr/>
          </p:nvCxnSpPr>
          <p:spPr>
            <a:xfrm>
              <a:off x="9461256" y="3919811"/>
              <a:ext cx="8179" cy="595466"/>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Octagon 133">
              <a:extLst>
                <a:ext uri="{FF2B5EF4-FFF2-40B4-BE49-F238E27FC236}">
                  <a16:creationId xmlns:a16="http://schemas.microsoft.com/office/drawing/2014/main" id="{44CAB7CD-6B11-4A6C-ABC3-F43C3A495978}"/>
                </a:ext>
              </a:extLst>
            </p:cNvPr>
            <p:cNvSpPr/>
            <p:nvPr/>
          </p:nvSpPr>
          <p:spPr>
            <a:xfrm>
              <a:off x="10238011" y="3361519"/>
              <a:ext cx="457200" cy="457200"/>
            </a:xfrm>
            <a:prstGeom prst="octagon">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EFF6318B-3503-4C07-9417-DE64CBF4F149}"/>
                </a:ext>
              </a:extLst>
            </p:cNvPr>
            <p:cNvCxnSpPr>
              <a:stCxn id="93" idx="3"/>
              <a:endCxn id="134" idx="4"/>
            </p:cNvCxnSpPr>
            <p:nvPr/>
          </p:nvCxnSpPr>
          <p:spPr>
            <a:xfrm>
              <a:off x="9769866" y="3677655"/>
              <a:ext cx="468145" cy="7155"/>
            </a:xfrm>
            <a:prstGeom prst="straightConnector1">
              <a:avLst/>
            </a:prstGeom>
            <a:grpFill/>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Isosceles Triangle 135">
              <a:extLst>
                <a:ext uri="{FF2B5EF4-FFF2-40B4-BE49-F238E27FC236}">
                  <a16:creationId xmlns:a16="http://schemas.microsoft.com/office/drawing/2014/main" id="{A7E871C4-6F06-43AF-A726-131E467676DE}"/>
                </a:ext>
              </a:extLst>
            </p:cNvPr>
            <p:cNvSpPr/>
            <p:nvPr/>
          </p:nvSpPr>
          <p:spPr>
            <a:xfrm>
              <a:off x="9195115" y="2361646"/>
              <a:ext cx="548640" cy="457200"/>
            </a:xfrm>
            <a:prstGeom prst="triangl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EA895519-3CEF-42D4-A69D-17745BFA37ED}"/>
                </a:ext>
              </a:extLst>
            </p:cNvPr>
            <p:cNvCxnSpPr>
              <a:stCxn id="136" idx="3"/>
              <a:endCxn id="93" idx="0"/>
            </p:cNvCxnSpPr>
            <p:nvPr/>
          </p:nvCxnSpPr>
          <p:spPr>
            <a:xfrm flipH="1">
              <a:off x="9461256" y="2818846"/>
              <a:ext cx="8179" cy="616652"/>
            </a:xfrm>
            <a:prstGeom prst="straightConnector1">
              <a:avLst/>
            </a:prstGeom>
            <a:grpFill/>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408CA67-A05B-40C0-BB8D-0D3DBD6C44CA}"/>
              </a:ext>
            </a:extLst>
          </p:cNvPr>
          <p:cNvSpPr>
            <a:spLocks noGrp="1"/>
          </p:cNvSpPr>
          <p:nvPr>
            <p:ph type="title"/>
          </p:nvPr>
        </p:nvSpPr>
        <p:spPr/>
        <p:txBody>
          <a:bodyPr/>
          <a:lstStyle/>
          <a:p>
            <a:r>
              <a:rPr lang="en-US" dirty="0"/>
              <a:t>Key Idea: Systems Thinking</a:t>
            </a:r>
          </a:p>
        </p:txBody>
      </p:sp>
      <p:sp>
        <p:nvSpPr>
          <p:cNvPr id="6" name="TextBox 5">
            <a:extLst>
              <a:ext uri="{FF2B5EF4-FFF2-40B4-BE49-F238E27FC236}">
                <a16:creationId xmlns:a16="http://schemas.microsoft.com/office/drawing/2014/main" id="{106B0433-6254-464B-BDC3-3C7405063C6F}"/>
              </a:ext>
            </a:extLst>
          </p:cNvPr>
          <p:cNvSpPr txBox="1"/>
          <p:nvPr/>
        </p:nvSpPr>
        <p:spPr>
          <a:xfrm>
            <a:off x="686593" y="5159389"/>
            <a:ext cx="1210970" cy="400110"/>
          </a:xfrm>
          <a:prstGeom prst="rect">
            <a:avLst/>
          </a:prstGeom>
          <a:noFill/>
        </p:spPr>
        <p:txBody>
          <a:bodyPr wrap="square" rtlCol="0" anchor="ctr" anchorCtr="0">
            <a:spAutoFit/>
          </a:bodyPr>
          <a:lstStyle/>
          <a:p>
            <a:pPr algn="ctr"/>
            <a:r>
              <a:rPr lang="en-US" sz="2000" b="1" dirty="0">
                <a:solidFill>
                  <a:schemeClr val="accent1">
                    <a:lumMod val="50000"/>
                  </a:schemeClr>
                </a:solidFill>
              </a:rPr>
              <a:t>Product</a:t>
            </a:r>
          </a:p>
        </p:txBody>
      </p:sp>
      <p:pic>
        <p:nvPicPr>
          <p:cNvPr id="22" name="Graphic 21" descr="Packing Box Open">
            <a:extLst>
              <a:ext uri="{FF2B5EF4-FFF2-40B4-BE49-F238E27FC236}">
                <a16:creationId xmlns:a16="http://schemas.microsoft.com/office/drawing/2014/main" id="{68D3FAF9-B486-4606-980E-F333925220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485" y="4362851"/>
            <a:ext cx="914400" cy="914400"/>
          </a:xfrm>
          <a:prstGeom prst="rect">
            <a:avLst/>
          </a:prstGeom>
        </p:spPr>
      </p:pic>
      <p:sp>
        <p:nvSpPr>
          <p:cNvPr id="4" name="TextBox 3">
            <a:extLst>
              <a:ext uri="{FF2B5EF4-FFF2-40B4-BE49-F238E27FC236}">
                <a16:creationId xmlns:a16="http://schemas.microsoft.com/office/drawing/2014/main" id="{0BC634FB-7B72-4119-B701-90704F7DA305}"/>
              </a:ext>
            </a:extLst>
          </p:cNvPr>
          <p:cNvSpPr txBox="1"/>
          <p:nvPr/>
        </p:nvSpPr>
        <p:spPr>
          <a:xfrm>
            <a:off x="98919" y="2837891"/>
            <a:ext cx="1496169" cy="400110"/>
          </a:xfrm>
          <a:prstGeom prst="rect">
            <a:avLst/>
          </a:prstGeom>
          <a:noFill/>
        </p:spPr>
        <p:txBody>
          <a:bodyPr wrap="square" rtlCol="0" anchor="ctr" anchorCtr="0">
            <a:spAutoFit/>
          </a:bodyPr>
          <a:lstStyle/>
          <a:p>
            <a:pPr algn="ctr"/>
            <a:r>
              <a:rPr lang="en-US" sz="2000" b="1" dirty="0">
                <a:solidFill>
                  <a:schemeClr val="accent1">
                    <a:lumMod val="50000"/>
                  </a:schemeClr>
                </a:solidFill>
              </a:rPr>
              <a:t>Customer</a:t>
            </a:r>
          </a:p>
        </p:txBody>
      </p:sp>
      <p:pic>
        <p:nvPicPr>
          <p:cNvPr id="26" name="Graphic 25" descr="Customer review">
            <a:extLst>
              <a:ext uri="{FF2B5EF4-FFF2-40B4-BE49-F238E27FC236}">
                <a16:creationId xmlns:a16="http://schemas.microsoft.com/office/drawing/2014/main" id="{A4EF3A1D-EDD5-4F10-8103-62ACFBFB1A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974" y="2029519"/>
            <a:ext cx="914400" cy="914400"/>
          </a:xfrm>
          <a:prstGeom prst="rect">
            <a:avLst/>
          </a:prstGeom>
        </p:spPr>
      </p:pic>
      <p:sp>
        <p:nvSpPr>
          <p:cNvPr id="12" name="TextBox 11">
            <a:extLst>
              <a:ext uri="{FF2B5EF4-FFF2-40B4-BE49-F238E27FC236}">
                <a16:creationId xmlns:a16="http://schemas.microsoft.com/office/drawing/2014/main" id="{457D5B44-7242-4CC4-9F4E-FC7FC2003909}"/>
              </a:ext>
            </a:extLst>
          </p:cNvPr>
          <p:cNvSpPr txBox="1"/>
          <p:nvPr/>
        </p:nvSpPr>
        <p:spPr>
          <a:xfrm>
            <a:off x="4809664" y="1834391"/>
            <a:ext cx="2098582" cy="400110"/>
          </a:xfrm>
          <a:prstGeom prst="rect">
            <a:avLst/>
          </a:prstGeom>
          <a:noFill/>
        </p:spPr>
        <p:txBody>
          <a:bodyPr wrap="square" rtlCol="0" anchor="ctr" anchorCtr="0">
            <a:spAutoFit/>
          </a:bodyPr>
          <a:lstStyle/>
          <a:p>
            <a:pPr algn="ctr"/>
            <a:r>
              <a:rPr lang="en-US" sz="2000" b="1" dirty="0">
                <a:solidFill>
                  <a:schemeClr val="accent1">
                    <a:lumMod val="50000"/>
                  </a:schemeClr>
                </a:solidFill>
              </a:rPr>
              <a:t>Test</a:t>
            </a:r>
          </a:p>
        </p:txBody>
      </p:sp>
      <p:pic>
        <p:nvPicPr>
          <p:cNvPr id="28" name="Graphic 27" descr="Target Audience">
            <a:extLst>
              <a:ext uri="{FF2B5EF4-FFF2-40B4-BE49-F238E27FC236}">
                <a16:creationId xmlns:a16="http://schemas.microsoft.com/office/drawing/2014/main" id="{02ECC78B-BBEB-40CD-B4D7-530E19D708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54442" y="1147323"/>
            <a:ext cx="914400" cy="914400"/>
          </a:xfrm>
          <a:prstGeom prst="rect">
            <a:avLst/>
          </a:prstGeom>
        </p:spPr>
      </p:pic>
      <p:sp>
        <p:nvSpPr>
          <p:cNvPr id="10" name="TextBox 9">
            <a:extLst>
              <a:ext uri="{FF2B5EF4-FFF2-40B4-BE49-F238E27FC236}">
                <a16:creationId xmlns:a16="http://schemas.microsoft.com/office/drawing/2014/main" id="{7FFFA52A-BA59-4B36-B52C-06E4C84C6040}"/>
              </a:ext>
            </a:extLst>
          </p:cNvPr>
          <p:cNvSpPr txBox="1"/>
          <p:nvPr/>
        </p:nvSpPr>
        <p:spPr>
          <a:xfrm>
            <a:off x="3027681" y="4357091"/>
            <a:ext cx="2012265" cy="400110"/>
          </a:xfrm>
          <a:prstGeom prst="rect">
            <a:avLst/>
          </a:prstGeom>
          <a:noFill/>
        </p:spPr>
        <p:txBody>
          <a:bodyPr wrap="square" rtlCol="0" anchor="ctr" anchorCtr="0">
            <a:spAutoFit/>
          </a:bodyPr>
          <a:lstStyle/>
          <a:p>
            <a:pPr algn="ctr"/>
            <a:r>
              <a:rPr lang="en-US" sz="2000" b="1" dirty="0">
                <a:solidFill>
                  <a:schemeClr val="accent1">
                    <a:lumMod val="50000"/>
                  </a:schemeClr>
                </a:solidFill>
              </a:rPr>
              <a:t>Development</a:t>
            </a:r>
          </a:p>
        </p:txBody>
      </p:sp>
      <p:pic>
        <p:nvPicPr>
          <p:cNvPr id="30" name="Graphic 29" descr="Web design">
            <a:extLst>
              <a:ext uri="{FF2B5EF4-FFF2-40B4-BE49-F238E27FC236}">
                <a16:creationId xmlns:a16="http://schemas.microsoft.com/office/drawing/2014/main" id="{7D88B03C-889C-48F3-B87A-8C2CCA5744E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34522" y="3559213"/>
            <a:ext cx="914400" cy="914400"/>
          </a:xfrm>
          <a:prstGeom prst="rect">
            <a:avLst/>
          </a:prstGeom>
        </p:spPr>
      </p:pic>
      <p:sp>
        <p:nvSpPr>
          <p:cNvPr id="8" name="TextBox 7">
            <a:extLst>
              <a:ext uri="{FF2B5EF4-FFF2-40B4-BE49-F238E27FC236}">
                <a16:creationId xmlns:a16="http://schemas.microsoft.com/office/drawing/2014/main" id="{F797DAB3-249A-4988-88A6-F7B8431D3EAA}"/>
              </a:ext>
            </a:extLst>
          </p:cNvPr>
          <p:cNvSpPr txBox="1"/>
          <p:nvPr/>
        </p:nvSpPr>
        <p:spPr>
          <a:xfrm>
            <a:off x="2407432" y="2085463"/>
            <a:ext cx="1227303" cy="400110"/>
          </a:xfrm>
          <a:prstGeom prst="rect">
            <a:avLst/>
          </a:prstGeom>
          <a:noFill/>
        </p:spPr>
        <p:txBody>
          <a:bodyPr wrap="square" rtlCol="0" anchor="ctr" anchorCtr="0">
            <a:spAutoFit/>
          </a:bodyPr>
          <a:lstStyle/>
          <a:p>
            <a:pPr algn="ctr"/>
            <a:r>
              <a:rPr lang="en-US" sz="2000" b="1" dirty="0">
                <a:solidFill>
                  <a:schemeClr val="accent1">
                    <a:lumMod val="50000"/>
                  </a:schemeClr>
                </a:solidFill>
              </a:rPr>
              <a:t>Design</a:t>
            </a:r>
          </a:p>
        </p:txBody>
      </p:sp>
      <p:pic>
        <p:nvPicPr>
          <p:cNvPr id="32" name="Graphic 31" descr="Ui Ux">
            <a:extLst>
              <a:ext uri="{FF2B5EF4-FFF2-40B4-BE49-F238E27FC236}">
                <a16:creationId xmlns:a16="http://schemas.microsoft.com/office/drawing/2014/main" id="{134C780C-C532-40B2-B5B5-830E25E685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23920" y="1239381"/>
            <a:ext cx="914400" cy="914400"/>
          </a:xfrm>
          <a:prstGeom prst="rect">
            <a:avLst/>
          </a:prstGeom>
        </p:spPr>
      </p:pic>
      <p:sp>
        <p:nvSpPr>
          <p:cNvPr id="14" name="TextBox 13">
            <a:extLst>
              <a:ext uri="{FF2B5EF4-FFF2-40B4-BE49-F238E27FC236}">
                <a16:creationId xmlns:a16="http://schemas.microsoft.com/office/drawing/2014/main" id="{2BFD8030-4124-4401-B9CB-9F6D91D36A62}"/>
              </a:ext>
            </a:extLst>
          </p:cNvPr>
          <p:cNvSpPr txBox="1"/>
          <p:nvPr/>
        </p:nvSpPr>
        <p:spPr>
          <a:xfrm>
            <a:off x="5943600" y="4185112"/>
            <a:ext cx="2098582" cy="400110"/>
          </a:xfrm>
          <a:prstGeom prst="rect">
            <a:avLst/>
          </a:prstGeom>
          <a:noFill/>
        </p:spPr>
        <p:txBody>
          <a:bodyPr wrap="square" rtlCol="0" anchor="ctr" anchorCtr="0">
            <a:spAutoFit/>
          </a:bodyPr>
          <a:lstStyle/>
          <a:p>
            <a:pPr algn="ctr"/>
            <a:r>
              <a:rPr lang="en-US" sz="2000" b="1" dirty="0">
                <a:solidFill>
                  <a:schemeClr val="accent1">
                    <a:lumMod val="50000"/>
                  </a:schemeClr>
                </a:solidFill>
              </a:rPr>
              <a:t>Security</a:t>
            </a:r>
          </a:p>
        </p:txBody>
      </p:sp>
      <p:pic>
        <p:nvPicPr>
          <p:cNvPr id="38" name="Graphic 37" descr="Lock">
            <a:extLst>
              <a:ext uri="{FF2B5EF4-FFF2-40B4-BE49-F238E27FC236}">
                <a16:creationId xmlns:a16="http://schemas.microsoft.com/office/drawing/2014/main" id="{B930363E-CDAB-450D-AAC9-EA63F894A7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03670" y="3429000"/>
            <a:ext cx="914400" cy="914400"/>
          </a:xfrm>
          <a:prstGeom prst="rect">
            <a:avLst/>
          </a:prstGeom>
        </p:spPr>
      </p:pic>
      <p:sp>
        <p:nvSpPr>
          <p:cNvPr id="16" name="TextBox 15">
            <a:extLst>
              <a:ext uri="{FF2B5EF4-FFF2-40B4-BE49-F238E27FC236}">
                <a16:creationId xmlns:a16="http://schemas.microsoft.com/office/drawing/2014/main" id="{673E2F14-D3C0-446C-9B2D-01CFD703B6F0}"/>
              </a:ext>
            </a:extLst>
          </p:cNvPr>
          <p:cNvSpPr txBox="1"/>
          <p:nvPr/>
        </p:nvSpPr>
        <p:spPr>
          <a:xfrm>
            <a:off x="8538460" y="3978130"/>
            <a:ext cx="943182" cy="400110"/>
          </a:xfrm>
          <a:prstGeom prst="rect">
            <a:avLst/>
          </a:prstGeom>
          <a:noFill/>
        </p:spPr>
        <p:txBody>
          <a:bodyPr wrap="square" rtlCol="0" anchor="ctr" anchorCtr="0">
            <a:spAutoFit/>
          </a:bodyPr>
          <a:lstStyle/>
          <a:p>
            <a:pPr algn="ctr"/>
            <a:r>
              <a:rPr lang="en-US" sz="2000" b="1" dirty="0">
                <a:solidFill>
                  <a:schemeClr val="accent1">
                    <a:lumMod val="50000"/>
                  </a:schemeClr>
                </a:solidFill>
              </a:rPr>
              <a:t>Audit</a:t>
            </a:r>
          </a:p>
        </p:txBody>
      </p:sp>
      <p:pic>
        <p:nvPicPr>
          <p:cNvPr id="40" name="Graphic 39" descr="Clipboard Partially Crossed">
            <a:extLst>
              <a:ext uri="{FF2B5EF4-FFF2-40B4-BE49-F238E27FC236}">
                <a16:creationId xmlns:a16="http://schemas.microsoft.com/office/drawing/2014/main" id="{7B89EC0E-8B99-406C-862C-98AAC093A99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40742" y="3179932"/>
            <a:ext cx="914400" cy="914400"/>
          </a:xfrm>
          <a:prstGeom prst="rect">
            <a:avLst/>
          </a:prstGeom>
        </p:spPr>
      </p:pic>
      <p:sp>
        <p:nvSpPr>
          <p:cNvPr id="18" name="TextBox 17">
            <a:extLst>
              <a:ext uri="{FF2B5EF4-FFF2-40B4-BE49-F238E27FC236}">
                <a16:creationId xmlns:a16="http://schemas.microsoft.com/office/drawing/2014/main" id="{E991A1FA-E7D2-44FD-81EF-DDC31A59114C}"/>
              </a:ext>
            </a:extLst>
          </p:cNvPr>
          <p:cNvSpPr txBox="1"/>
          <p:nvPr/>
        </p:nvSpPr>
        <p:spPr>
          <a:xfrm>
            <a:off x="9430515" y="5761494"/>
            <a:ext cx="1548656" cy="400110"/>
          </a:xfrm>
          <a:prstGeom prst="rect">
            <a:avLst/>
          </a:prstGeom>
          <a:noFill/>
        </p:spPr>
        <p:txBody>
          <a:bodyPr wrap="square" rtlCol="0" anchor="ctr" anchorCtr="0">
            <a:spAutoFit/>
          </a:bodyPr>
          <a:lstStyle/>
          <a:p>
            <a:pPr algn="ctr"/>
            <a:r>
              <a:rPr lang="en-US" sz="2000" b="1" dirty="0">
                <a:solidFill>
                  <a:schemeClr val="accent1">
                    <a:lumMod val="50000"/>
                  </a:schemeClr>
                </a:solidFill>
              </a:rPr>
              <a:t>Operations</a:t>
            </a:r>
          </a:p>
        </p:txBody>
      </p:sp>
      <p:pic>
        <p:nvPicPr>
          <p:cNvPr id="44" name="Graphic 43" descr="Syncing cloud">
            <a:extLst>
              <a:ext uri="{FF2B5EF4-FFF2-40B4-BE49-F238E27FC236}">
                <a16:creationId xmlns:a16="http://schemas.microsoft.com/office/drawing/2014/main" id="{6592EFC5-A35A-4604-9297-6ADA1937580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25155" y="5029482"/>
            <a:ext cx="914400" cy="914400"/>
          </a:xfrm>
          <a:prstGeom prst="rect">
            <a:avLst/>
          </a:prstGeom>
        </p:spPr>
      </p:pic>
      <p:sp>
        <p:nvSpPr>
          <p:cNvPr id="20" name="TextBox 19">
            <a:extLst>
              <a:ext uri="{FF2B5EF4-FFF2-40B4-BE49-F238E27FC236}">
                <a16:creationId xmlns:a16="http://schemas.microsoft.com/office/drawing/2014/main" id="{1C4E64CF-1BCD-46B0-A3FD-4F0FF1DDA917}"/>
              </a:ext>
            </a:extLst>
          </p:cNvPr>
          <p:cNvSpPr txBox="1"/>
          <p:nvPr/>
        </p:nvSpPr>
        <p:spPr>
          <a:xfrm>
            <a:off x="10225184" y="2634193"/>
            <a:ext cx="1571564" cy="400110"/>
          </a:xfrm>
          <a:prstGeom prst="rect">
            <a:avLst/>
          </a:prstGeom>
          <a:noFill/>
        </p:spPr>
        <p:txBody>
          <a:bodyPr wrap="square" rtlCol="0" anchor="ctr" anchorCtr="0">
            <a:spAutoFit/>
          </a:bodyPr>
          <a:lstStyle/>
          <a:p>
            <a:pPr algn="ctr"/>
            <a:r>
              <a:rPr lang="en-US" sz="2000" b="1" dirty="0">
                <a:solidFill>
                  <a:schemeClr val="accent1">
                    <a:lumMod val="50000"/>
                  </a:schemeClr>
                </a:solidFill>
              </a:rPr>
              <a:t>Support</a:t>
            </a:r>
          </a:p>
        </p:txBody>
      </p:sp>
      <p:pic>
        <p:nvPicPr>
          <p:cNvPr id="46" name="Graphic 45" descr="Call center">
            <a:extLst>
              <a:ext uri="{FF2B5EF4-FFF2-40B4-BE49-F238E27FC236}">
                <a16:creationId xmlns:a16="http://schemas.microsoft.com/office/drawing/2014/main" id="{F70C9AB7-5827-4574-8904-CE4F7468A48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06985" y="1891168"/>
            <a:ext cx="914400" cy="822960"/>
          </a:xfrm>
          <a:prstGeom prst="rect">
            <a:avLst/>
          </a:prstGeom>
        </p:spPr>
      </p:pic>
      <p:sp>
        <p:nvSpPr>
          <p:cNvPr id="138" name="Arrow: Curved Right 137">
            <a:extLst>
              <a:ext uri="{FF2B5EF4-FFF2-40B4-BE49-F238E27FC236}">
                <a16:creationId xmlns:a16="http://schemas.microsoft.com/office/drawing/2014/main" id="{A74EE2BE-9397-4B5F-B846-7D7A18DAA231}"/>
              </a:ext>
            </a:extLst>
          </p:cNvPr>
          <p:cNvSpPr/>
          <p:nvPr/>
        </p:nvSpPr>
        <p:spPr>
          <a:xfrm rot="16200000">
            <a:off x="5311442" y="633763"/>
            <a:ext cx="1303065" cy="7832710"/>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40" name="Arrow: Curved Right 139">
            <a:extLst>
              <a:ext uri="{FF2B5EF4-FFF2-40B4-BE49-F238E27FC236}">
                <a16:creationId xmlns:a16="http://schemas.microsoft.com/office/drawing/2014/main" id="{4D202118-9C4A-4704-B23A-F8DB22410973}"/>
              </a:ext>
            </a:extLst>
          </p:cNvPr>
          <p:cNvSpPr/>
          <p:nvPr/>
        </p:nvSpPr>
        <p:spPr>
          <a:xfrm rot="5400000">
            <a:off x="5045328" y="-1557454"/>
            <a:ext cx="1303065" cy="7832710"/>
          </a:xfrm>
          <a:prstGeom prst="curv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2945522704"/>
      </p:ext>
    </p:extLst>
  </p:cSld>
  <p:clrMapOvr>
    <a:masterClrMapping/>
  </p:clrMapOvr>
  <mc:AlternateContent xmlns:mc="http://schemas.openxmlformats.org/markup-compatibility/2006" xmlns:p14="http://schemas.microsoft.com/office/powerpoint/2010/main">
    <mc:Choice Requires="p14">
      <p:transition spd="slow" p14:dur="2000" advTm="52930"/>
    </mc:Choice>
    <mc:Fallback xmlns="">
      <p:transition spd="slow" advTm="529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wipe(right)">
                                      <p:cBhvr>
                                        <p:cTn id="11"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8">
            <a:extLst>
              <a:ext uri="{FF2B5EF4-FFF2-40B4-BE49-F238E27FC236}">
                <a16:creationId xmlns:a16="http://schemas.microsoft.com/office/drawing/2014/main" id="{98FFA857-209C-4DB4-A8E6-C94846A26B41}"/>
              </a:ext>
            </a:extLst>
          </p:cNvPr>
          <p:cNvGraphicFramePr>
            <a:graphicFrameLocks noGrp="1"/>
          </p:cNvGraphicFramePr>
          <p:nvPr>
            <p:extLst>
              <p:ext uri="{D42A27DB-BD31-4B8C-83A1-F6EECF244321}">
                <p14:modId xmlns:p14="http://schemas.microsoft.com/office/powerpoint/2010/main" val="2688211002"/>
              </p:ext>
            </p:extLst>
          </p:nvPr>
        </p:nvGraphicFramePr>
        <p:xfrm>
          <a:off x="1229464" y="1299710"/>
          <a:ext cx="9733072" cy="4660444"/>
        </p:xfrm>
        <a:graphic>
          <a:graphicData uri="http://schemas.openxmlformats.org/drawingml/2006/table">
            <a:tbl>
              <a:tblPr>
                <a:tableStyleId>{69CF1AB2-1976-4502-BF36-3FF5EA218861}</a:tableStyleId>
              </a:tblPr>
              <a:tblGrid>
                <a:gridCol w="2433268">
                  <a:extLst>
                    <a:ext uri="{9D8B030D-6E8A-4147-A177-3AD203B41FA5}">
                      <a16:colId xmlns:a16="http://schemas.microsoft.com/office/drawing/2014/main" val="1019048713"/>
                    </a:ext>
                  </a:extLst>
                </a:gridCol>
                <a:gridCol w="2433268">
                  <a:extLst>
                    <a:ext uri="{9D8B030D-6E8A-4147-A177-3AD203B41FA5}">
                      <a16:colId xmlns:a16="http://schemas.microsoft.com/office/drawing/2014/main" val="13640025"/>
                    </a:ext>
                  </a:extLst>
                </a:gridCol>
                <a:gridCol w="2433268">
                  <a:extLst>
                    <a:ext uri="{9D8B030D-6E8A-4147-A177-3AD203B41FA5}">
                      <a16:colId xmlns:a16="http://schemas.microsoft.com/office/drawing/2014/main" val="3373542624"/>
                    </a:ext>
                  </a:extLst>
                </a:gridCol>
                <a:gridCol w="2433268">
                  <a:extLst>
                    <a:ext uri="{9D8B030D-6E8A-4147-A177-3AD203B41FA5}">
                      <a16:colId xmlns:a16="http://schemas.microsoft.com/office/drawing/2014/main" val="1950857160"/>
                    </a:ext>
                  </a:extLst>
                </a:gridCol>
              </a:tblGrid>
              <a:tr h="985353">
                <a:tc>
                  <a:txBody>
                    <a:bodyPr/>
                    <a:lstStyle/>
                    <a:p>
                      <a:pPr algn="ctr"/>
                      <a:r>
                        <a:rPr lang="en-US" sz="2400" b="1" dirty="0"/>
                        <a:t>Defects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Waiting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Extra Features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Non-Utilized Talent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2974039"/>
                  </a:ext>
                </a:extLst>
              </a:tr>
              <a:tr h="1395397">
                <a:tc>
                  <a:txBody>
                    <a:bodyPr/>
                    <a:lstStyle/>
                    <a:p>
                      <a:endParaRPr lang="en-US"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7326720"/>
                  </a:ext>
                </a:extLst>
              </a:tr>
              <a:tr h="1036575">
                <a:tc>
                  <a:txBody>
                    <a:bodyPr/>
                    <a:lstStyle/>
                    <a:p>
                      <a:pPr algn="ctr"/>
                      <a:r>
                        <a:rPr lang="en-US" sz="2400" b="1" dirty="0"/>
                        <a:t>Re-Learning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Handoffs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Task Switching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t>Partially Done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0676313"/>
                  </a:ext>
                </a:extLst>
              </a:tr>
              <a:tr h="1243119">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9936904"/>
                  </a:ext>
                </a:extLst>
              </a:tr>
            </a:tbl>
          </a:graphicData>
        </a:graphic>
      </p:graphicFrame>
      <p:sp>
        <p:nvSpPr>
          <p:cNvPr id="2" name="Title 1">
            <a:extLst>
              <a:ext uri="{FF2B5EF4-FFF2-40B4-BE49-F238E27FC236}">
                <a16:creationId xmlns:a16="http://schemas.microsoft.com/office/drawing/2014/main" id="{62AAEE1B-5D8E-4264-AD53-E68CB1BBE983}"/>
              </a:ext>
            </a:extLst>
          </p:cNvPr>
          <p:cNvSpPr>
            <a:spLocks noGrp="1"/>
          </p:cNvSpPr>
          <p:nvPr>
            <p:ph type="title"/>
          </p:nvPr>
        </p:nvSpPr>
        <p:spPr/>
        <p:txBody>
          <a:bodyPr/>
          <a:lstStyle/>
          <a:p>
            <a:r>
              <a:rPr lang="en-US" dirty="0"/>
              <a:t>Key Idea: Identify and Eliminate Waste</a:t>
            </a:r>
          </a:p>
        </p:txBody>
      </p:sp>
      <p:sp>
        <p:nvSpPr>
          <p:cNvPr id="3" name="Content Placeholder 2">
            <a:extLst>
              <a:ext uri="{FF2B5EF4-FFF2-40B4-BE49-F238E27FC236}">
                <a16:creationId xmlns:a16="http://schemas.microsoft.com/office/drawing/2014/main" id="{42449FE8-8B7C-4058-ADD3-B49F31BC55D9}"/>
              </a:ext>
            </a:extLst>
          </p:cNvPr>
          <p:cNvSpPr>
            <a:spLocks noGrp="1"/>
          </p:cNvSpPr>
          <p:nvPr>
            <p:ph idx="1"/>
          </p:nvPr>
        </p:nvSpPr>
        <p:spPr>
          <a:xfrm>
            <a:off x="685800" y="1479594"/>
            <a:ext cx="10515600" cy="4480560"/>
          </a:xfrm>
        </p:spPr>
        <p:txBody>
          <a:bodyPr>
            <a:normAutofit/>
          </a:bodyPr>
          <a:lstStyle/>
          <a:p>
            <a:endParaRPr lang="en-US" dirty="0"/>
          </a:p>
          <a:p>
            <a:endParaRPr lang="en-US" dirty="0"/>
          </a:p>
        </p:txBody>
      </p:sp>
      <p:pic>
        <p:nvPicPr>
          <p:cNvPr id="9" name="Graphic 8" descr="Bug">
            <a:extLst>
              <a:ext uri="{FF2B5EF4-FFF2-40B4-BE49-F238E27FC236}">
                <a16:creationId xmlns:a16="http://schemas.microsoft.com/office/drawing/2014/main" id="{029B2F66-FB83-4C06-8621-6E754EA863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8384" y="2251660"/>
            <a:ext cx="914400" cy="914400"/>
          </a:xfrm>
          <a:prstGeom prst="rect">
            <a:avLst/>
          </a:prstGeom>
        </p:spPr>
      </p:pic>
      <p:pic>
        <p:nvPicPr>
          <p:cNvPr id="11" name="Graphic 10" descr="Stopwatch">
            <a:extLst>
              <a:ext uri="{FF2B5EF4-FFF2-40B4-BE49-F238E27FC236}">
                <a16:creationId xmlns:a16="http://schemas.microsoft.com/office/drawing/2014/main" id="{55AE96A0-EFC0-4C7A-91D4-566594ADE8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1889" y="2251660"/>
            <a:ext cx="914400" cy="914400"/>
          </a:xfrm>
          <a:prstGeom prst="rect">
            <a:avLst/>
          </a:prstGeom>
        </p:spPr>
      </p:pic>
      <p:pic>
        <p:nvPicPr>
          <p:cNvPr id="15" name="Graphic 14" descr="Confused person">
            <a:extLst>
              <a:ext uri="{FF2B5EF4-FFF2-40B4-BE49-F238E27FC236}">
                <a16:creationId xmlns:a16="http://schemas.microsoft.com/office/drawing/2014/main" id="{320DD051-9EF8-4202-A9DC-2FBE46E680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42339" y="2251660"/>
            <a:ext cx="914400" cy="914400"/>
          </a:xfrm>
          <a:prstGeom prst="rect">
            <a:avLst/>
          </a:prstGeom>
        </p:spPr>
      </p:pic>
      <p:pic>
        <p:nvPicPr>
          <p:cNvPr id="23" name="Graphic 22" descr="Adhesive Bandage">
            <a:extLst>
              <a:ext uri="{FF2B5EF4-FFF2-40B4-BE49-F238E27FC236}">
                <a16:creationId xmlns:a16="http://schemas.microsoft.com/office/drawing/2014/main" id="{33385A06-AF40-438C-BF7B-594060FE8F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2339" y="4666750"/>
            <a:ext cx="914400" cy="914400"/>
          </a:xfrm>
          <a:prstGeom prst="rect">
            <a:avLst/>
          </a:prstGeom>
        </p:spPr>
      </p:pic>
      <p:pic>
        <p:nvPicPr>
          <p:cNvPr id="25" name="Graphic 24" descr="Alterations &amp; Tailoring">
            <a:extLst>
              <a:ext uri="{FF2B5EF4-FFF2-40B4-BE49-F238E27FC236}">
                <a16:creationId xmlns:a16="http://schemas.microsoft.com/office/drawing/2014/main" id="{95E4AE9C-8FCD-4CAC-8C82-53B73FA962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17032" y="2251660"/>
            <a:ext cx="914400" cy="914400"/>
          </a:xfrm>
          <a:prstGeom prst="rect">
            <a:avLst/>
          </a:prstGeom>
        </p:spPr>
      </p:pic>
      <p:pic>
        <p:nvPicPr>
          <p:cNvPr id="29" name="Graphic 28" descr="Artificial Intelligence">
            <a:extLst>
              <a:ext uri="{FF2B5EF4-FFF2-40B4-BE49-F238E27FC236}">
                <a16:creationId xmlns:a16="http://schemas.microsoft.com/office/drawing/2014/main" id="{A4936744-D026-4244-8FBB-21722D383C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61244" y="4689610"/>
            <a:ext cx="868680" cy="868680"/>
          </a:xfrm>
          <a:prstGeom prst="rect">
            <a:avLst/>
          </a:prstGeom>
        </p:spPr>
      </p:pic>
      <p:pic>
        <p:nvPicPr>
          <p:cNvPr id="35" name="Graphic 34" descr="Blockchain">
            <a:extLst>
              <a:ext uri="{FF2B5EF4-FFF2-40B4-BE49-F238E27FC236}">
                <a16:creationId xmlns:a16="http://schemas.microsoft.com/office/drawing/2014/main" id="{D9F4FD6D-21E9-46E8-BAAB-2C45DB8ED8D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51889" y="4666750"/>
            <a:ext cx="914400" cy="914400"/>
          </a:xfrm>
          <a:prstGeom prst="rect">
            <a:avLst/>
          </a:prstGeom>
        </p:spPr>
      </p:pic>
      <p:pic>
        <p:nvPicPr>
          <p:cNvPr id="37" name="Graphic 36" descr="Influencer">
            <a:extLst>
              <a:ext uri="{FF2B5EF4-FFF2-40B4-BE49-F238E27FC236}">
                <a16:creationId xmlns:a16="http://schemas.microsoft.com/office/drawing/2014/main" id="{298D6F00-F902-4489-A332-39A8DBD293F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17032" y="4666750"/>
            <a:ext cx="914400" cy="914400"/>
          </a:xfrm>
          <a:prstGeom prst="rect">
            <a:avLst/>
          </a:prstGeom>
        </p:spPr>
      </p:pic>
      <p:sp>
        <p:nvSpPr>
          <p:cNvPr id="40" name="TextBox 39">
            <a:extLst>
              <a:ext uri="{FF2B5EF4-FFF2-40B4-BE49-F238E27FC236}">
                <a16:creationId xmlns:a16="http://schemas.microsoft.com/office/drawing/2014/main" id="{6693956F-A569-4EE2-A10A-48D0A346B8C0}"/>
              </a:ext>
            </a:extLst>
          </p:cNvPr>
          <p:cNvSpPr txBox="1"/>
          <p:nvPr/>
        </p:nvSpPr>
        <p:spPr>
          <a:xfrm>
            <a:off x="4856689" y="5801508"/>
            <a:ext cx="8040301" cy="4514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30000" dirty="0">
                <a:solidFill>
                  <a:schemeClr val="tx1">
                    <a:lumMod val="50000"/>
                    <a:lumOff val="50000"/>
                  </a:schemeClr>
                </a:solidFill>
              </a:rPr>
              <a:t>‡</a:t>
            </a:r>
            <a:r>
              <a:rPr lang="en-US" sz="1400" dirty="0">
                <a:solidFill>
                  <a:schemeClr val="tx1">
                    <a:lumMod val="50000"/>
                    <a:lumOff val="50000"/>
                  </a:schemeClr>
                </a:solidFill>
              </a:rPr>
              <a:t>Mary and Tom </a:t>
            </a:r>
            <a:r>
              <a:rPr lang="en-US" sz="1400" b="0" i="0" dirty="0" err="1">
                <a:solidFill>
                  <a:schemeClr val="tx1">
                    <a:lumMod val="50000"/>
                    <a:lumOff val="50000"/>
                  </a:schemeClr>
                </a:solidFill>
                <a:effectLst/>
              </a:rPr>
              <a:t>Poppendieck</a:t>
            </a:r>
            <a:r>
              <a:rPr lang="en-US" sz="1400" dirty="0">
                <a:solidFill>
                  <a:schemeClr val="tx1">
                    <a:lumMod val="50000"/>
                    <a:lumOff val="50000"/>
                  </a:schemeClr>
                </a:solidFill>
              </a:rPr>
              <a:t>, Lean Software Development: An Agile Toolkit, 2003.</a:t>
            </a:r>
          </a:p>
        </p:txBody>
      </p:sp>
    </p:spTree>
    <p:extLst>
      <p:ext uri="{BB962C8B-B14F-4D97-AF65-F5344CB8AC3E}">
        <p14:creationId xmlns:p14="http://schemas.microsoft.com/office/powerpoint/2010/main" val="2410703784"/>
      </p:ext>
    </p:extLst>
  </p:cSld>
  <p:clrMapOvr>
    <a:masterClrMapping/>
  </p:clrMapOvr>
  <mc:AlternateContent xmlns:mc="http://schemas.openxmlformats.org/markup-compatibility/2006" xmlns:p14="http://schemas.microsoft.com/office/powerpoint/2010/main">
    <mc:Choice Requires="p14">
      <p:transition spd="slow" p14:dur="2000" advTm="28500"/>
    </mc:Choice>
    <mc:Fallback xmlns="">
      <p:transition spd="slow" advTm="285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3500B-CA62-43F9-A943-ED38223E4B49}"/>
              </a:ext>
            </a:extLst>
          </p:cNvPr>
          <p:cNvSpPr>
            <a:spLocks noGrp="1"/>
          </p:cNvSpPr>
          <p:nvPr>
            <p:ph type="title"/>
          </p:nvPr>
        </p:nvSpPr>
        <p:spPr>
          <a:xfrm>
            <a:off x="396573" y="320675"/>
            <a:ext cx="11407487" cy="1325563"/>
          </a:xfrm>
        </p:spPr>
        <p:txBody>
          <a:bodyPr>
            <a:normAutofit fontScale="90000"/>
          </a:bodyPr>
          <a:lstStyle/>
          <a:p>
            <a:r>
              <a:rPr lang="en-US" sz="5400" dirty="0"/>
              <a:t>Key Idea: Implement Counter-measures</a:t>
            </a:r>
          </a:p>
        </p:txBody>
      </p:sp>
      <p:sp>
        <p:nvSpPr>
          <p:cNvPr id="13" name="Rectangle 12">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 name="Content Placeholder 6">
            <a:extLst>
              <a:ext uri="{FF2B5EF4-FFF2-40B4-BE49-F238E27FC236}">
                <a16:creationId xmlns:a16="http://schemas.microsoft.com/office/drawing/2014/main" id="{15CB6A9C-433F-4D90-9C24-F284445DD98A}"/>
              </a:ext>
            </a:extLst>
          </p:cNvPr>
          <p:cNvGraphicFramePr>
            <a:graphicFrameLocks noGrp="1"/>
          </p:cNvGraphicFramePr>
          <p:nvPr>
            <p:ph idx="1"/>
            <p:extLst>
              <p:ext uri="{D42A27DB-BD31-4B8C-83A1-F6EECF244321}">
                <p14:modId xmlns:p14="http://schemas.microsoft.com/office/powerpoint/2010/main" val="876151"/>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6081368"/>
      </p:ext>
    </p:extLst>
  </p:cSld>
  <p:clrMapOvr>
    <a:masterClrMapping/>
  </p:clrMapOvr>
  <mc:AlternateContent xmlns:mc="http://schemas.openxmlformats.org/markup-compatibility/2006" xmlns:p14="http://schemas.microsoft.com/office/powerpoint/2010/main">
    <mc:Choice Requires="p14">
      <p:transition spd="slow" p14:dur="2000" advTm="14144"/>
    </mc:Choice>
    <mc:Fallback xmlns="">
      <p:transition spd="slow" advTm="1414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3B4A-7D9D-414E-9A1D-AAEEEA0DE730}"/>
              </a:ext>
            </a:extLst>
          </p:cNvPr>
          <p:cNvSpPr>
            <a:spLocks noGrp="1"/>
          </p:cNvSpPr>
          <p:nvPr>
            <p:ph type="title"/>
          </p:nvPr>
        </p:nvSpPr>
        <p:spPr/>
        <p:txBody>
          <a:bodyPr/>
          <a:lstStyle/>
          <a:p>
            <a:r>
              <a:rPr lang="en-US" dirty="0"/>
              <a:t>A full value stream example…</a:t>
            </a:r>
          </a:p>
        </p:txBody>
      </p:sp>
      <p:grpSp>
        <p:nvGrpSpPr>
          <p:cNvPr id="6" name="Group 5">
            <a:extLst>
              <a:ext uri="{FF2B5EF4-FFF2-40B4-BE49-F238E27FC236}">
                <a16:creationId xmlns:a16="http://schemas.microsoft.com/office/drawing/2014/main" id="{056D10AB-6304-49DF-BBF9-9EA83859EA12}"/>
              </a:ext>
            </a:extLst>
          </p:cNvPr>
          <p:cNvGrpSpPr/>
          <p:nvPr/>
        </p:nvGrpSpPr>
        <p:grpSpPr>
          <a:xfrm>
            <a:off x="1503195" y="1490947"/>
            <a:ext cx="1620957" cy="654080"/>
            <a:chOff x="348164" y="1740932"/>
            <a:chExt cx="1620957" cy="545067"/>
          </a:xfrm>
        </p:grpSpPr>
        <p:sp>
          <p:nvSpPr>
            <p:cNvPr id="7" name="Left Bracket 6">
              <a:extLst>
                <a:ext uri="{FF2B5EF4-FFF2-40B4-BE49-F238E27FC236}">
                  <a16:creationId xmlns:a16="http://schemas.microsoft.com/office/drawing/2014/main" id="{EFD8D46A-6444-4BA9-AAEB-9A07A5477102}"/>
                </a:ext>
              </a:extLst>
            </p:cNvPr>
            <p:cNvSpPr/>
            <p:nvPr/>
          </p:nvSpPr>
          <p:spPr>
            <a:xfrm rot="5400000">
              <a:off x="1050382" y="1485899"/>
              <a:ext cx="152401" cy="14478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sp>
          <p:nvSpPr>
            <p:cNvPr id="8" name="TextBox 7">
              <a:extLst>
                <a:ext uri="{FF2B5EF4-FFF2-40B4-BE49-F238E27FC236}">
                  <a16:creationId xmlns:a16="http://schemas.microsoft.com/office/drawing/2014/main" id="{367FFB86-374B-4DA8-AB0A-E9A25C92FDC3}"/>
                </a:ext>
              </a:extLst>
            </p:cNvPr>
            <p:cNvSpPr txBox="1"/>
            <p:nvPr/>
          </p:nvSpPr>
          <p:spPr>
            <a:xfrm>
              <a:off x="348164" y="1740932"/>
              <a:ext cx="1620957" cy="307777"/>
            </a:xfrm>
            <a:prstGeom prst="rect">
              <a:avLst/>
            </a:prstGeom>
            <a:noFill/>
          </p:spPr>
          <p:txBody>
            <a:bodyPr wrap="none" rtlCol="0">
              <a:spAutoFit/>
            </a:bodyPr>
            <a:lstStyle/>
            <a:p>
              <a:r>
                <a:rPr lang="en-US" sz="1800" dirty="0">
                  <a:solidFill>
                    <a:schemeClr val="tx1"/>
                  </a:solidFill>
                </a:rPr>
                <a:t>Requirements</a:t>
              </a:r>
            </a:p>
          </p:txBody>
        </p:sp>
      </p:grpSp>
      <p:grpSp>
        <p:nvGrpSpPr>
          <p:cNvPr id="9" name="Group 8">
            <a:extLst>
              <a:ext uri="{FF2B5EF4-FFF2-40B4-BE49-F238E27FC236}">
                <a16:creationId xmlns:a16="http://schemas.microsoft.com/office/drawing/2014/main" id="{C324C0AC-3E8B-4C78-BCB4-1B24204BB3F7}"/>
              </a:ext>
            </a:extLst>
          </p:cNvPr>
          <p:cNvGrpSpPr/>
          <p:nvPr/>
        </p:nvGrpSpPr>
        <p:grpSpPr>
          <a:xfrm>
            <a:off x="3288631" y="1230630"/>
            <a:ext cx="1544012" cy="914399"/>
            <a:chOff x="2133598" y="1524000"/>
            <a:chExt cx="1544012" cy="761999"/>
          </a:xfrm>
        </p:grpSpPr>
        <p:sp>
          <p:nvSpPr>
            <p:cNvPr id="10" name="Left Bracket 9">
              <a:extLst>
                <a:ext uri="{FF2B5EF4-FFF2-40B4-BE49-F238E27FC236}">
                  <a16:creationId xmlns:a16="http://schemas.microsoft.com/office/drawing/2014/main" id="{B63E5F6B-FB2B-4A64-8507-AEF06521C72B}"/>
                </a:ext>
              </a:extLst>
            </p:cNvPr>
            <p:cNvSpPr/>
            <p:nvPr/>
          </p:nvSpPr>
          <p:spPr>
            <a:xfrm rot="5400000">
              <a:off x="2829405" y="1485899"/>
              <a:ext cx="152401" cy="1447800"/>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sp>
          <p:nvSpPr>
            <p:cNvPr id="11" name="TextBox 10">
              <a:extLst>
                <a:ext uri="{FF2B5EF4-FFF2-40B4-BE49-F238E27FC236}">
                  <a16:creationId xmlns:a16="http://schemas.microsoft.com/office/drawing/2014/main" id="{AE2D7885-9DD1-44F5-8D96-BB978402D89A}"/>
                </a:ext>
              </a:extLst>
            </p:cNvPr>
            <p:cNvSpPr txBox="1"/>
            <p:nvPr/>
          </p:nvSpPr>
          <p:spPr>
            <a:xfrm>
              <a:off x="2133598" y="1524000"/>
              <a:ext cx="1544012" cy="538609"/>
            </a:xfrm>
            <a:prstGeom prst="rect">
              <a:avLst/>
            </a:prstGeom>
            <a:noFill/>
          </p:spPr>
          <p:txBody>
            <a:bodyPr wrap="none" rtlCol="0">
              <a:spAutoFit/>
            </a:bodyPr>
            <a:lstStyle/>
            <a:p>
              <a:pPr algn="ctr"/>
              <a:r>
                <a:rPr lang="en-US" sz="1800" dirty="0">
                  <a:solidFill>
                    <a:schemeClr val="tx1"/>
                  </a:solidFill>
                </a:rPr>
                <a:t>Agile </a:t>
              </a:r>
            </a:p>
            <a:p>
              <a:pPr algn="ctr"/>
              <a:r>
                <a:rPr lang="en-US" sz="1800" dirty="0">
                  <a:solidFill>
                    <a:schemeClr val="tx1"/>
                  </a:solidFill>
                </a:rPr>
                <a:t>Development</a:t>
              </a:r>
            </a:p>
          </p:txBody>
        </p:sp>
      </p:grpSp>
      <p:grpSp>
        <p:nvGrpSpPr>
          <p:cNvPr id="16" name="Group 15">
            <a:extLst>
              <a:ext uri="{FF2B5EF4-FFF2-40B4-BE49-F238E27FC236}">
                <a16:creationId xmlns:a16="http://schemas.microsoft.com/office/drawing/2014/main" id="{56B12DBB-7D5C-468E-8F09-36D1AC77AD0D}"/>
              </a:ext>
            </a:extLst>
          </p:cNvPr>
          <p:cNvGrpSpPr/>
          <p:nvPr/>
        </p:nvGrpSpPr>
        <p:grpSpPr>
          <a:xfrm>
            <a:off x="5084301" y="1962142"/>
            <a:ext cx="4605131" cy="3714597"/>
            <a:chOff x="5084301" y="1962142"/>
            <a:chExt cx="4605131" cy="3714597"/>
          </a:xfrm>
        </p:grpSpPr>
        <p:sp>
          <p:nvSpPr>
            <p:cNvPr id="5" name="Left Bracket 4">
              <a:extLst>
                <a:ext uri="{FF2B5EF4-FFF2-40B4-BE49-F238E27FC236}">
                  <a16:creationId xmlns:a16="http://schemas.microsoft.com/office/drawing/2014/main" id="{969DAA43-E926-4ACF-B469-A572FBCD6C78}"/>
                </a:ext>
              </a:extLst>
            </p:cNvPr>
            <p:cNvSpPr/>
            <p:nvPr/>
          </p:nvSpPr>
          <p:spPr>
            <a:xfrm rot="5400000">
              <a:off x="7311990" y="-232417"/>
              <a:ext cx="182883" cy="4572001"/>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sp>
          <p:nvSpPr>
            <p:cNvPr id="12" name="TextBox 11">
              <a:extLst>
                <a:ext uri="{FF2B5EF4-FFF2-40B4-BE49-F238E27FC236}">
                  <a16:creationId xmlns:a16="http://schemas.microsoft.com/office/drawing/2014/main" id="{9708EC46-480C-4C9F-825F-CE7B927C9D38}"/>
                </a:ext>
              </a:extLst>
            </p:cNvPr>
            <p:cNvSpPr txBox="1"/>
            <p:nvPr/>
          </p:nvSpPr>
          <p:spPr>
            <a:xfrm>
              <a:off x="5503437" y="5307407"/>
              <a:ext cx="3672800" cy="369332"/>
            </a:xfrm>
            <a:prstGeom prst="rect">
              <a:avLst/>
            </a:prstGeom>
            <a:noFill/>
          </p:spPr>
          <p:txBody>
            <a:bodyPr wrap="none" rtlCol="0">
              <a:spAutoFit/>
            </a:bodyPr>
            <a:lstStyle/>
            <a:p>
              <a:pPr algn="ctr"/>
              <a:r>
                <a:rPr lang="en-US" sz="1800" dirty="0">
                  <a:solidFill>
                    <a:schemeClr val="tx1"/>
                  </a:solidFill>
                </a:rPr>
                <a:t>Everything else done to Deploy….</a:t>
              </a:r>
            </a:p>
          </p:txBody>
        </p:sp>
        <p:sp>
          <p:nvSpPr>
            <p:cNvPr id="13" name="Left Bracket 12">
              <a:extLst>
                <a:ext uri="{FF2B5EF4-FFF2-40B4-BE49-F238E27FC236}">
                  <a16:creationId xmlns:a16="http://schemas.microsoft.com/office/drawing/2014/main" id="{A01B1125-E7F5-4255-A49B-CB75E8ADA583}"/>
                </a:ext>
              </a:extLst>
            </p:cNvPr>
            <p:cNvSpPr/>
            <p:nvPr/>
          </p:nvSpPr>
          <p:spPr>
            <a:xfrm rot="16200000">
              <a:off x="7278860" y="2747093"/>
              <a:ext cx="182883" cy="4572001"/>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dirty="0"/>
            </a:p>
          </p:txBody>
        </p:sp>
      </p:grpSp>
      <p:sp>
        <p:nvSpPr>
          <p:cNvPr id="15" name="Rectangle 14">
            <a:extLst>
              <a:ext uri="{FF2B5EF4-FFF2-40B4-BE49-F238E27FC236}">
                <a16:creationId xmlns:a16="http://schemas.microsoft.com/office/drawing/2014/main" id="{B8FC6607-0E0A-4A12-91B3-F395367A051B}"/>
              </a:ext>
            </a:extLst>
          </p:cNvPr>
          <p:cNvSpPr/>
          <p:nvPr/>
        </p:nvSpPr>
        <p:spPr bwMode="auto">
          <a:xfrm>
            <a:off x="1597129" y="2236465"/>
            <a:ext cx="435518" cy="96521"/>
          </a:xfrm>
          <a:prstGeom prst="rect">
            <a:avLst/>
          </a:prstGeom>
          <a:solidFill>
            <a:schemeClr val="tx1">
              <a:alpha val="5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34" charset="0"/>
              <a:ea typeface="MS PGothic" pitchFamily="34" charset="-128"/>
            </a:endParaRPr>
          </a:p>
        </p:txBody>
      </p:sp>
      <p:pic>
        <p:nvPicPr>
          <p:cNvPr id="18" name="Picture 17">
            <a:extLst>
              <a:ext uri="{FF2B5EF4-FFF2-40B4-BE49-F238E27FC236}">
                <a16:creationId xmlns:a16="http://schemas.microsoft.com/office/drawing/2014/main" id="{FBE980BF-4539-4575-9D34-53310AF96B55}"/>
              </a:ext>
            </a:extLst>
          </p:cNvPr>
          <p:cNvPicPr>
            <a:picLocks noChangeAspect="1"/>
          </p:cNvPicPr>
          <p:nvPr/>
        </p:nvPicPr>
        <p:blipFill>
          <a:blip r:embed="rId2"/>
          <a:stretch>
            <a:fillRect/>
          </a:stretch>
        </p:blipFill>
        <p:spPr>
          <a:xfrm>
            <a:off x="1523603" y="2465748"/>
            <a:ext cx="9144793" cy="1926503"/>
          </a:xfrm>
          <a:prstGeom prst="rect">
            <a:avLst/>
          </a:prstGeom>
        </p:spPr>
      </p:pic>
    </p:spTree>
    <p:extLst>
      <p:ext uri="{BB962C8B-B14F-4D97-AF65-F5344CB8AC3E}">
        <p14:creationId xmlns:p14="http://schemas.microsoft.com/office/powerpoint/2010/main" val="29295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60EBE3-284B-46D3-8D24-2DB66461F057}"/>
              </a:ext>
            </a:extLst>
          </p:cNvPr>
          <p:cNvPicPr>
            <a:picLocks noChangeAspect="1"/>
          </p:cNvPicPr>
          <p:nvPr/>
        </p:nvPicPr>
        <p:blipFill rotWithShape="1">
          <a:blip r:embed="rId3"/>
          <a:srcRect t="7697" r="23298" b="1394"/>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2E1E6F-C0C9-41F1-8719-E742BEC54F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Let’s Run a Value Stream Mapping Session!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110725"/>
      </p:ext>
    </p:extLst>
  </p:cSld>
  <p:clrMapOvr>
    <a:masterClrMapping/>
  </p:clrMapOvr>
  <mc:AlternateContent xmlns:mc="http://schemas.openxmlformats.org/markup-compatibility/2006" xmlns:p14="http://schemas.microsoft.com/office/powerpoint/2010/main">
    <mc:Choice Requires="p14">
      <p:transition spd="slow" p14:dur="2000" advTm="24155"/>
    </mc:Choice>
    <mc:Fallback xmlns="">
      <p:transition spd="slow" advTm="2415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7F80-9597-4684-AC8F-397C7BF031E1}"/>
              </a:ext>
            </a:extLst>
          </p:cNvPr>
          <p:cNvSpPr>
            <a:spLocks noGrp="1"/>
          </p:cNvSpPr>
          <p:nvPr>
            <p:ph type="title"/>
          </p:nvPr>
        </p:nvSpPr>
        <p:spPr>
          <a:xfrm>
            <a:off x="391378" y="320675"/>
            <a:ext cx="11407487" cy="1325563"/>
          </a:xfrm>
        </p:spPr>
        <p:txBody>
          <a:bodyPr>
            <a:normAutofit/>
          </a:bodyPr>
          <a:lstStyle/>
          <a:p>
            <a:r>
              <a:rPr lang="en-US" sz="5400" dirty="0"/>
              <a:t>Step 1: Pick the Feature (5 Rs)</a:t>
            </a:r>
          </a:p>
        </p:txBody>
      </p:sp>
      <p:graphicFrame>
        <p:nvGraphicFramePr>
          <p:cNvPr id="11" name="Content Placeholder 8">
            <a:extLst>
              <a:ext uri="{FF2B5EF4-FFF2-40B4-BE49-F238E27FC236}">
                <a16:creationId xmlns:a16="http://schemas.microsoft.com/office/drawing/2014/main" id="{DF810975-F52A-42E3-B1B0-BFFA7FAC38CF}"/>
              </a:ext>
            </a:extLst>
          </p:cNvPr>
          <p:cNvGraphicFramePr>
            <a:graphicFrameLocks noGrp="1"/>
          </p:cNvGraphicFramePr>
          <p:nvPr>
            <p:ph idx="1"/>
            <p:extLst>
              <p:ext uri="{D42A27DB-BD31-4B8C-83A1-F6EECF244321}">
                <p14:modId xmlns:p14="http://schemas.microsoft.com/office/powerpoint/2010/main" val="354984045"/>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1621438"/>
      </p:ext>
    </p:extLst>
  </p:cSld>
  <p:clrMapOvr>
    <a:masterClrMapping/>
  </p:clrMapOvr>
  <mc:AlternateContent xmlns:mc="http://schemas.openxmlformats.org/markup-compatibility/2006" xmlns:p14="http://schemas.microsoft.com/office/powerpoint/2010/main">
    <mc:Choice Requires="p14">
      <p:transition spd="slow" p14:dur="2000" advTm="135074"/>
    </mc:Choice>
    <mc:Fallback xmlns="">
      <p:transition spd="slow" advTm="13507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EEE3-9656-4D57-9E48-752216757D55}"/>
              </a:ext>
            </a:extLst>
          </p:cNvPr>
          <p:cNvSpPr>
            <a:spLocks noGrp="1"/>
          </p:cNvSpPr>
          <p:nvPr>
            <p:ph type="title"/>
          </p:nvPr>
        </p:nvSpPr>
        <p:spPr/>
        <p:txBody>
          <a:bodyPr/>
          <a:lstStyle/>
          <a:p>
            <a:r>
              <a:rPr lang="en-US" dirty="0"/>
              <a:t>Step 2: Identify the Value Stream People</a:t>
            </a:r>
          </a:p>
        </p:txBody>
      </p:sp>
      <p:sp>
        <p:nvSpPr>
          <p:cNvPr id="3" name="Content Placeholder 2">
            <a:extLst>
              <a:ext uri="{FF2B5EF4-FFF2-40B4-BE49-F238E27FC236}">
                <a16:creationId xmlns:a16="http://schemas.microsoft.com/office/drawing/2014/main" id="{821EAF55-B9BB-49A6-ADD2-5BE0CEAC2B44}"/>
              </a:ext>
            </a:extLst>
          </p:cNvPr>
          <p:cNvSpPr>
            <a:spLocks noGrp="1"/>
          </p:cNvSpPr>
          <p:nvPr>
            <p:ph sz="half" idx="1"/>
          </p:nvPr>
        </p:nvSpPr>
        <p:spPr>
          <a:xfrm>
            <a:off x="685800" y="1818764"/>
            <a:ext cx="5181600" cy="4351338"/>
          </a:xfrm>
        </p:spPr>
        <p:txBody>
          <a:bodyPr>
            <a:normAutofit fontScale="92500" lnSpcReduction="20000"/>
          </a:bodyPr>
          <a:lstStyle/>
          <a:p>
            <a:r>
              <a:rPr lang="en-US" dirty="0"/>
              <a:t>Business Owner</a:t>
            </a:r>
          </a:p>
          <a:p>
            <a:r>
              <a:rPr lang="en-US" dirty="0"/>
              <a:t>Product Owner</a:t>
            </a:r>
          </a:p>
          <a:p>
            <a:r>
              <a:rPr lang="en-US" dirty="0"/>
              <a:t>Business Analyst</a:t>
            </a:r>
          </a:p>
          <a:p>
            <a:r>
              <a:rPr lang="en-US" dirty="0"/>
              <a:t>UX Design</a:t>
            </a:r>
          </a:p>
          <a:p>
            <a:r>
              <a:rPr lang="en-US" dirty="0"/>
              <a:t>Architect</a:t>
            </a:r>
          </a:p>
          <a:p>
            <a:r>
              <a:rPr lang="en-US" dirty="0"/>
              <a:t>Tech Lead</a:t>
            </a:r>
          </a:p>
          <a:p>
            <a:r>
              <a:rPr lang="en-US" dirty="0"/>
              <a:t>Developer</a:t>
            </a:r>
          </a:p>
          <a:p>
            <a:r>
              <a:rPr lang="en-US" dirty="0"/>
              <a:t>Tester</a:t>
            </a:r>
          </a:p>
          <a:p>
            <a:r>
              <a:rPr lang="en-US" dirty="0"/>
              <a:t>Systems Engineer</a:t>
            </a:r>
          </a:p>
          <a:p>
            <a:r>
              <a:rPr lang="en-US" dirty="0"/>
              <a:t>DevOps Lead</a:t>
            </a:r>
          </a:p>
          <a:p>
            <a:endParaRPr lang="en-US" dirty="0"/>
          </a:p>
        </p:txBody>
      </p:sp>
      <p:sp>
        <p:nvSpPr>
          <p:cNvPr id="4" name="Content Placeholder 3">
            <a:extLst>
              <a:ext uri="{FF2B5EF4-FFF2-40B4-BE49-F238E27FC236}">
                <a16:creationId xmlns:a16="http://schemas.microsoft.com/office/drawing/2014/main" id="{E8962C46-28EC-4C3F-91CA-03B08990A0ED}"/>
              </a:ext>
            </a:extLst>
          </p:cNvPr>
          <p:cNvSpPr>
            <a:spLocks noGrp="1"/>
          </p:cNvSpPr>
          <p:nvPr>
            <p:ph sz="half" idx="2"/>
          </p:nvPr>
        </p:nvSpPr>
        <p:spPr/>
        <p:txBody>
          <a:bodyPr>
            <a:normAutofit fontScale="92500" lnSpcReduction="20000"/>
          </a:bodyPr>
          <a:lstStyle/>
          <a:p>
            <a:r>
              <a:rPr lang="en-US" dirty="0"/>
              <a:t>Security</a:t>
            </a:r>
          </a:p>
          <a:p>
            <a:r>
              <a:rPr lang="en-US" dirty="0"/>
              <a:t>Legal/Audit</a:t>
            </a:r>
          </a:p>
          <a:p>
            <a:r>
              <a:rPr lang="en-US" dirty="0"/>
              <a:t>Quality Assurance</a:t>
            </a:r>
          </a:p>
          <a:p>
            <a:r>
              <a:rPr lang="en-US" dirty="0"/>
              <a:t>Operations Manager</a:t>
            </a:r>
          </a:p>
          <a:p>
            <a:r>
              <a:rPr lang="en-US" dirty="0"/>
              <a:t>Network Engineer</a:t>
            </a:r>
          </a:p>
          <a:p>
            <a:r>
              <a:rPr lang="en-US" dirty="0"/>
              <a:t>Database Engineer</a:t>
            </a:r>
          </a:p>
          <a:p>
            <a:r>
              <a:rPr lang="en-US" dirty="0"/>
              <a:t>Cloud Architect</a:t>
            </a:r>
          </a:p>
          <a:p>
            <a:r>
              <a:rPr lang="en-US" dirty="0"/>
              <a:t>Site Reliability Engineer</a:t>
            </a:r>
          </a:p>
          <a:p>
            <a:r>
              <a:rPr lang="en-US" dirty="0"/>
              <a:t>Production Support</a:t>
            </a:r>
          </a:p>
          <a:p>
            <a:r>
              <a:rPr lang="en-US" dirty="0"/>
              <a:t>Customer Service</a:t>
            </a:r>
          </a:p>
          <a:p>
            <a:endParaRPr lang="en-US" dirty="0"/>
          </a:p>
          <a:p>
            <a:endParaRPr lang="en-US" dirty="0"/>
          </a:p>
        </p:txBody>
      </p:sp>
      <p:sp>
        <p:nvSpPr>
          <p:cNvPr id="5" name="TextBox 4">
            <a:extLst>
              <a:ext uri="{FF2B5EF4-FFF2-40B4-BE49-F238E27FC236}">
                <a16:creationId xmlns:a16="http://schemas.microsoft.com/office/drawing/2014/main" id="{C479526A-B007-435C-91B0-F6502E91BD83}"/>
              </a:ext>
            </a:extLst>
          </p:cNvPr>
          <p:cNvSpPr txBox="1"/>
          <p:nvPr/>
        </p:nvSpPr>
        <p:spPr>
          <a:xfrm>
            <a:off x="2883702" y="1318400"/>
            <a:ext cx="5674951" cy="369332"/>
          </a:xfrm>
          <a:prstGeom prst="rect">
            <a:avLst/>
          </a:prstGeom>
          <a:noFill/>
        </p:spPr>
        <p:txBody>
          <a:bodyPr wrap="none" rtlCol="0">
            <a:spAutoFit/>
          </a:bodyPr>
          <a:lstStyle/>
          <a:p>
            <a:r>
              <a:rPr lang="en-US" i="1" dirty="0"/>
              <a:t>Just a few job titles you might need to include…..</a:t>
            </a:r>
          </a:p>
        </p:txBody>
      </p:sp>
    </p:spTree>
    <p:extLst>
      <p:ext uri="{BB962C8B-B14F-4D97-AF65-F5344CB8AC3E}">
        <p14:creationId xmlns:p14="http://schemas.microsoft.com/office/powerpoint/2010/main" val="3439778431"/>
      </p:ext>
    </p:extLst>
  </p:cSld>
  <p:clrMapOvr>
    <a:masterClrMapping/>
  </p:clrMapOvr>
  <mc:AlternateContent xmlns:mc="http://schemas.openxmlformats.org/markup-compatibility/2006" xmlns:p14="http://schemas.microsoft.com/office/powerpoint/2010/main">
    <mc:Choice Requires="p14">
      <p:transition spd="slow" p14:dur="2000" advTm="38428"/>
    </mc:Choice>
    <mc:Fallback xmlns="">
      <p:transition spd="slow" advTm="3842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F305-84C4-4385-BFE8-140E58C5D55E}"/>
              </a:ext>
            </a:extLst>
          </p:cNvPr>
          <p:cNvSpPr>
            <a:spLocks noGrp="1"/>
          </p:cNvSpPr>
          <p:nvPr>
            <p:ph type="title"/>
          </p:nvPr>
        </p:nvSpPr>
        <p:spPr/>
        <p:txBody>
          <a:bodyPr/>
          <a:lstStyle/>
          <a:p>
            <a:r>
              <a:rPr lang="en-US" dirty="0"/>
              <a:t>Step 3: Place activities on timeline</a:t>
            </a:r>
          </a:p>
        </p:txBody>
      </p:sp>
      <p:sp>
        <p:nvSpPr>
          <p:cNvPr id="4" name="Rectangle 3">
            <a:extLst>
              <a:ext uri="{FF2B5EF4-FFF2-40B4-BE49-F238E27FC236}">
                <a16:creationId xmlns:a16="http://schemas.microsoft.com/office/drawing/2014/main" id="{5D80307C-9C47-45FE-9C97-D193C50028F8}"/>
              </a:ext>
            </a:extLst>
          </p:cNvPr>
          <p:cNvSpPr/>
          <p:nvPr/>
        </p:nvSpPr>
        <p:spPr>
          <a:xfrm>
            <a:off x="2222500" y="1482329"/>
            <a:ext cx="7747000" cy="3907896"/>
          </a:xfrm>
          <a:prstGeom prst="rect">
            <a:avLst/>
          </a:prstGeom>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cxnSp>
        <p:nvCxnSpPr>
          <p:cNvPr id="5" name="Straight Connector 4">
            <a:extLst>
              <a:ext uri="{FF2B5EF4-FFF2-40B4-BE49-F238E27FC236}">
                <a16:creationId xmlns:a16="http://schemas.microsoft.com/office/drawing/2014/main" id="{781DB2A6-59B2-4FFF-9D78-7D6BE01DE283}"/>
              </a:ext>
            </a:extLst>
          </p:cNvPr>
          <p:cNvCxnSpPr/>
          <p:nvPr/>
        </p:nvCxnSpPr>
        <p:spPr>
          <a:xfrm>
            <a:off x="3500437" y="1486297"/>
            <a:ext cx="46302" cy="390921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D0B23465-0EA1-4D2C-B0C0-3380E1EEC22E}"/>
              </a:ext>
            </a:extLst>
          </p:cNvPr>
          <p:cNvCxnSpPr/>
          <p:nvPr/>
        </p:nvCxnSpPr>
        <p:spPr>
          <a:xfrm>
            <a:off x="5000625" y="1486297"/>
            <a:ext cx="46302" cy="390921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C40B4CB2-FFB1-4415-8880-FDE696CACCF5}"/>
              </a:ext>
            </a:extLst>
          </p:cNvPr>
          <p:cNvCxnSpPr/>
          <p:nvPr/>
        </p:nvCxnSpPr>
        <p:spPr>
          <a:xfrm>
            <a:off x="6245489" y="1477037"/>
            <a:ext cx="46303" cy="3909218"/>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8" name="Folded Corner 15">
            <a:extLst>
              <a:ext uri="{FF2B5EF4-FFF2-40B4-BE49-F238E27FC236}">
                <a16:creationId xmlns:a16="http://schemas.microsoft.com/office/drawing/2014/main" id="{E5B4ACCE-48B1-4284-8AE6-9D30A1C2F875}"/>
              </a:ext>
            </a:extLst>
          </p:cNvPr>
          <p:cNvSpPr>
            <a:spLocks/>
          </p:cNvSpPr>
          <p:nvPr/>
        </p:nvSpPr>
        <p:spPr>
          <a:xfrm>
            <a:off x="2676259" y="2899172"/>
            <a:ext cx="411480" cy="365760"/>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9" name="Folded Corner 16">
            <a:extLst>
              <a:ext uri="{FF2B5EF4-FFF2-40B4-BE49-F238E27FC236}">
                <a16:creationId xmlns:a16="http://schemas.microsoft.com/office/drawing/2014/main" id="{686FBC9B-0935-4E70-BDEB-92B5522AC695}"/>
              </a:ext>
            </a:extLst>
          </p:cNvPr>
          <p:cNvSpPr>
            <a:spLocks/>
          </p:cNvSpPr>
          <p:nvPr/>
        </p:nvSpPr>
        <p:spPr>
          <a:xfrm>
            <a:off x="3931973" y="2742787"/>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10" name="Folded Corner 17">
            <a:extLst>
              <a:ext uri="{FF2B5EF4-FFF2-40B4-BE49-F238E27FC236}">
                <a16:creationId xmlns:a16="http://schemas.microsoft.com/office/drawing/2014/main" id="{A746E701-F644-464F-9133-0EC2BF17B32A}"/>
              </a:ext>
            </a:extLst>
          </p:cNvPr>
          <p:cNvSpPr>
            <a:spLocks/>
          </p:cNvSpPr>
          <p:nvPr/>
        </p:nvSpPr>
        <p:spPr>
          <a:xfrm>
            <a:off x="3951551" y="3679693"/>
            <a:ext cx="411480" cy="365760"/>
          </a:xfrm>
          <a:prstGeom prst="foldedCorner">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pPr>
            <a:endParaRPr lang="en-US" sz="1417" b="1">
              <a:solidFill>
                <a:srgbClr val="FFFFFF"/>
              </a:solidFill>
              <a:latin typeface="Arial"/>
            </a:endParaRPr>
          </a:p>
        </p:txBody>
      </p:sp>
      <p:sp>
        <p:nvSpPr>
          <p:cNvPr id="11" name="Folded Corner 18">
            <a:extLst>
              <a:ext uri="{FF2B5EF4-FFF2-40B4-BE49-F238E27FC236}">
                <a16:creationId xmlns:a16="http://schemas.microsoft.com/office/drawing/2014/main" id="{B1EC897C-53CD-4A8D-9AFE-8BF1741D54D1}"/>
              </a:ext>
            </a:extLst>
          </p:cNvPr>
          <p:cNvSpPr>
            <a:spLocks/>
          </p:cNvSpPr>
          <p:nvPr/>
        </p:nvSpPr>
        <p:spPr>
          <a:xfrm>
            <a:off x="5331354" y="2840963"/>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12" name="Folded Corner 19">
            <a:extLst>
              <a:ext uri="{FF2B5EF4-FFF2-40B4-BE49-F238E27FC236}">
                <a16:creationId xmlns:a16="http://schemas.microsoft.com/office/drawing/2014/main" id="{DC46F6B3-BB03-4887-96CA-CD716D2F571C}"/>
              </a:ext>
            </a:extLst>
          </p:cNvPr>
          <p:cNvSpPr>
            <a:spLocks/>
          </p:cNvSpPr>
          <p:nvPr/>
        </p:nvSpPr>
        <p:spPr>
          <a:xfrm>
            <a:off x="6492875" y="2899172"/>
            <a:ext cx="411480" cy="365760"/>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13" name="Folded Corner 20">
            <a:extLst>
              <a:ext uri="{FF2B5EF4-FFF2-40B4-BE49-F238E27FC236}">
                <a16:creationId xmlns:a16="http://schemas.microsoft.com/office/drawing/2014/main" id="{AE59E14D-FCC8-49D7-A53F-F4B8D70C4D4A}"/>
              </a:ext>
            </a:extLst>
          </p:cNvPr>
          <p:cNvSpPr>
            <a:spLocks/>
          </p:cNvSpPr>
          <p:nvPr/>
        </p:nvSpPr>
        <p:spPr>
          <a:xfrm>
            <a:off x="6711156" y="3505067"/>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14" name="TextBox 6">
            <a:extLst>
              <a:ext uri="{FF2B5EF4-FFF2-40B4-BE49-F238E27FC236}">
                <a16:creationId xmlns:a16="http://schemas.microsoft.com/office/drawing/2014/main" id="{9E9892BF-5E03-4D70-B4C4-3D188DB6025B}"/>
              </a:ext>
            </a:extLst>
          </p:cNvPr>
          <p:cNvSpPr txBox="1"/>
          <p:nvPr/>
        </p:nvSpPr>
        <p:spPr>
          <a:xfrm>
            <a:off x="3772958" y="1654350"/>
            <a:ext cx="622478" cy="400110"/>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Tue</a:t>
            </a:r>
          </a:p>
        </p:txBody>
      </p:sp>
      <p:sp>
        <p:nvSpPr>
          <p:cNvPr id="15" name="TextBox 7">
            <a:extLst>
              <a:ext uri="{FF2B5EF4-FFF2-40B4-BE49-F238E27FC236}">
                <a16:creationId xmlns:a16="http://schemas.microsoft.com/office/drawing/2014/main" id="{B72B18E2-A70C-4800-98DE-BC315316FB90}"/>
              </a:ext>
            </a:extLst>
          </p:cNvPr>
          <p:cNvSpPr txBox="1"/>
          <p:nvPr/>
        </p:nvSpPr>
        <p:spPr>
          <a:xfrm>
            <a:off x="5335323" y="1654350"/>
            <a:ext cx="1004094" cy="400110"/>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Wed</a:t>
            </a:r>
          </a:p>
        </p:txBody>
      </p:sp>
      <p:sp>
        <p:nvSpPr>
          <p:cNvPr id="16" name="TextBox 8">
            <a:extLst>
              <a:ext uri="{FF2B5EF4-FFF2-40B4-BE49-F238E27FC236}">
                <a16:creationId xmlns:a16="http://schemas.microsoft.com/office/drawing/2014/main" id="{3F4C300D-E982-4E8C-B13D-BC10F06FEC12}"/>
              </a:ext>
            </a:extLst>
          </p:cNvPr>
          <p:cNvSpPr txBox="1"/>
          <p:nvPr/>
        </p:nvSpPr>
        <p:spPr>
          <a:xfrm>
            <a:off x="6518010" y="1654350"/>
            <a:ext cx="1107282" cy="400110"/>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Thu</a:t>
            </a:r>
          </a:p>
        </p:txBody>
      </p:sp>
      <p:sp>
        <p:nvSpPr>
          <p:cNvPr id="17" name="TextBox 9">
            <a:extLst>
              <a:ext uri="{FF2B5EF4-FFF2-40B4-BE49-F238E27FC236}">
                <a16:creationId xmlns:a16="http://schemas.microsoft.com/office/drawing/2014/main" id="{76E7AE69-F517-4950-81F5-F17913AE0956}"/>
              </a:ext>
            </a:extLst>
          </p:cNvPr>
          <p:cNvSpPr txBox="1"/>
          <p:nvPr/>
        </p:nvSpPr>
        <p:spPr>
          <a:xfrm>
            <a:off x="7872677" y="1654350"/>
            <a:ext cx="511679" cy="400110"/>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Fri</a:t>
            </a:r>
          </a:p>
        </p:txBody>
      </p:sp>
      <p:cxnSp>
        <p:nvCxnSpPr>
          <p:cNvPr id="18" name="Straight Connector 17">
            <a:extLst>
              <a:ext uri="{FF2B5EF4-FFF2-40B4-BE49-F238E27FC236}">
                <a16:creationId xmlns:a16="http://schemas.microsoft.com/office/drawing/2014/main" id="{74FD5B0D-1AA4-46AB-8E08-F3B331F921B8}"/>
              </a:ext>
            </a:extLst>
          </p:cNvPr>
          <p:cNvCxnSpPr/>
          <p:nvPr/>
        </p:nvCxnSpPr>
        <p:spPr>
          <a:xfrm>
            <a:off x="7563297" y="1448231"/>
            <a:ext cx="44979" cy="390921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6B7D9E9-7729-4E14-A14A-6D160A31951D}"/>
              </a:ext>
            </a:extLst>
          </p:cNvPr>
          <p:cNvCxnSpPr/>
          <p:nvPr/>
        </p:nvCxnSpPr>
        <p:spPr>
          <a:xfrm>
            <a:off x="8928364" y="1486297"/>
            <a:ext cx="46303" cy="3909219"/>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21" name="TextBox 24">
            <a:extLst>
              <a:ext uri="{FF2B5EF4-FFF2-40B4-BE49-F238E27FC236}">
                <a16:creationId xmlns:a16="http://schemas.microsoft.com/office/drawing/2014/main" id="{6A9CB06C-F783-48BD-9661-7792C2E2D5FD}"/>
              </a:ext>
            </a:extLst>
          </p:cNvPr>
          <p:cNvSpPr txBox="1"/>
          <p:nvPr/>
        </p:nvSpPr>
        <p:spPr>
          <a:xfrm>
            <a:off x="2607831" y="1654350"/>
            <a:ext cx="712054" cy="400110"/>
          </a:xfrm>
          <a:prstGeom prst="rect">
            <a:avLst/>
          </a:prstGeom>
          <a:no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970" eaLnBrk="0" fontAlgn="base" hangingPunct="0">
              <a:spcBef>
                <a:spcPct val="0"/>
              </a:spcBef>
              <a:spcAft>
                <a:spcPct val="0"/>
              </a:spcAft>
              <a:defRPr/>
            </a:pPr>
            <a:r>
              <a:rPr lang="en-US" sz="2000" b="1" dirty="0">
                <a:solidFill>
                  <a:srgbClr val="000000">
                    <a:lumMod val="10000"/>
                    <a:lumOff val="90000"/>
                  </a:srgbClr>
                </a:solidFill>
                <a:latin typeface="Arial" panose="020B0604020202020204" pitchFamily="34" charset="0"/>
              </a:rPr>
              <a:t>Mon</a:t>
            </a:r>
          </a:p>
        </p:txBody>
      </p:sp>
      <p:sp>
        <p:nvSpPr>
          <p:cNvPr id="22" name="Folded Corner 26">
            <a:extLst>
              <a:ext uri="{FF2B5EF4-FFF2-40B4-BE49-F238E27FC236}">
                <a16:creationId xmlns:a16="http://schemas.microsoft.com/office/drawing/2014/main" id="{67C88809-F664-4E8A-BC37-6E91FEF3A870}"/>
              </a:ext>
            </a:extLst>
          </p:cNvPr>
          <p:cNvSpPr>
            <a:spLocks/>
          </p:cNvSpPr>
          <p:nvPr/>
        </p:nvSpPr>
        <p:spPr>
          <a:xfrm>
            <a:off x="5327385" y="3679693"/>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23" name="Folded Corner 27">
            <a:extLst>
              <a:ext uri="{FF2B5EF4-FFF2-40B4-BE49-F238E27FC236}">
                <a16:creationId xmlns:a16="http://schemas.microsoft.com/office/drawing/2014/main" id="{4C671AD8-5442-433E-895A-7776479FDD04}"/>
              </a:ext>
            </a:extLst>
          </p:cNvPr>
          <p:cNvSpPr>
            <a:spLocks/>
          </p:cNvSpPr>
          <p:nvPr/>
        </p:nvSpPr>
        <p:spPr>
          <a:xfrm>
            <a:off x="7829020" y="2904463"/>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24" name="Folded Corner 28">
            <a:extLst>
              <a:ext uri="{FF2B5EF4-FFF2-40B4-BE49-F238E27FC236}">
                <a16:creationId xmlns:a16="http://schemas.microsoft.com/office/drawing/2014/main" id="{B581E875-D5EA-4F31-94B7-69A15701C22C}"/>
              </a:ext>
            </a:extLst>
          </p:cNvPr>
          <p:cNvSpPr>
            <a:spLocks/>
          </p:cNvSpPr>
          <p:nvPr/>
        </p:nvSpPr>
        <p:spPr>
          <a:xfrm>
            <a:off x="9254304" y="3402841"/>
            <a:ext cx="411480" cy="365760"/>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cxnSp>
        <p:nvCxnSpPr>
          <p:cNvPr id="25" name="Straight Connector 24">
            <a:extLst>
              <a:ext uri="{FF2B5EF4-FFF2-40B4-BE49-F238E27FC236}">
                <a16:creationId xmlns:a16="http://schemas.microsoft.com/office/drawing/2014/main" id="{338C969E-0758-43BC-8FEC-20CB26C2856D}"/>
              </a:ext>
            </a:extLst>
          </p:cNvPr>
          <p:cNvCxnSpPr/>
          <p:nvPr/>
        </p:nvCxnSpPr>
        <p:spPr>
          <a:xfrm flipV="1">
            <a:off x="2254250" y="2266818"/>
            <a:ext cx="7715250" cy="10583"/>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26" name="Folded Corner 30">
            <a:extLst>
              <a:ext uri="{FF2B5EF4-FFF2-40B4-BE49-F238E27FC236}">
                <a16:creationId xmlns:a16="http://schemas.microsoft.com/office/drawing/2014/main" id="{6ED6E909-F11B-474D-9E40-BD70E43F9DB6}"/>
              </a:ext>
            </a:extLst>
          </p:cNvPr>
          <p:cNvSpPr>
            <a:spLocks/>
          </p:cNvSpPr>
          <p:nvPr/>
        </p:nvSpPr>
        <p:spPr>
          <a:xfrm>
            <a:off x="5471583" y="4394067"/>
            <a:ext cx="411480" cy="365760"/>
          </a:xfrm>
          <a:prstGeom prst="foldedCorner">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pPr>
            <a:endParaRPr lang="en-US" sz="1417" b="1">
              <a:solidFill>
                <a:srgbClr val="FFFFFF"/>
              </a:solidFill>
              <a:latin typeface="Arial"/>
            </a:endParaRPr>
          </a:p>
        </p:txBody>
      </p:sp>
      <p:sp>
        <p:nvSpPr>
          <p:cNvPr id="27" name="Folded Corner 31">
            <a:extLst>
              <a:ext uri="{FF2B5EF4-FFF2-40B4-BE49-F238E27FC236}">
                <a16:creationId xmlns:a16="http://schemas.microsoft.com/office/drawing/2014/main" id="{E0F9E566-B987-4AA5-9F7D-D9554E68EA66}"/>
              </a:ext>
            </a:extLst>
          </p:cNvPr>
          <p:cNvSpPr>
            <a:spLocks/>
          </p:cNvSpPr>
          <p:nvPr/>
        </p:nvSpPr>
        <p:spPr>
          <a:xfrm>
            <a:off x="4168509" y="4441693"/>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28" name="Folded Corner 32">
            <a:extLst>
              <a:ext uri="{FF2B5EF4-FFF2-40B4-BE49-F238E27FC236}">
                <a16:creationId xmlns:a16="http://schemas.microsoft.com/office/drawing/2014/main" id="{33D37391-C40C-4A76-8C4A-E6538AEE4D3A}"/>
              </a:ext>
            </a:extLst>
          </p:cNvPr>
          <p:cNvSpPr>
            <a:spLocks/>
          </p:cNvSpPr>
          <p:nvPr/>
        </p:nvSpPr>
        <p:spPr>
          <a:xfrm>
            <a:off x="6515364" y="4387454"/>
            <a:ext cx="411480" cy="365760"/>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29" name="Folded Corner 33">
            <a:extLst>
              <a:ext uri="{FF2B5EF4-FFF2-40B4-BE49-F238E27FC236}">
                <a16:creationId xmlns:a16="http://schemas.microsoft.com/office/drawing/2014/main" id="{8A38FFF6-695D-4EF8-B50C-D052156DDFC1}"/>
              </a:ext>
            </a:extLst>
          </p:cNvPr>
          <p:cNvSpPr>
            <a:spLocks/>
          </p:cNvSpPr>
          <p:nvPr/>
        </p:nvSpPr>
        <p:spPr>
          <a:xfrm>
            <a:off x="7863416" y="3751130"/>
            <a:ext cx="411480" cy="365760"/>
          </a:xfrm>
          <a:prstGeom prst="foldedCorner">
            <a:avLst/>
          </a:prstGeom>
          <a:solidFill>
            <a:srgbClr val="92D050"/>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pPr>
            <a:endParaRPr lang="en-US" sz="1417" b="1">
              <a:solidFill>
                <a:srgbClr val="FFFFFF"/>
              </a:solidFill>
              <a:latin typeface="Arial"/>
            </a:endParaRPr>
          </a:p>
        </p:txBody>
      </p:sp>
      <p:sp>
        <p:nvSpPr>
          <p:cNvPr id="3" name="Folded Corner 15">
            <a:extLst>
              <a:ext uri="{FF2B5EF4-FFF2-40B4-BE49-F238E27FC236}">
                <a16:creationId xmlns:a16="http://schemas.microsoft.com/office/drawing/2014/main" id="{2F3751F8-576A-4966-BA6D-25353A570C15}"/>
              </a:ext>
            </a:extLst>
          </p:cNvPr>
          <p:cNvSpPr>
            <a:spLocks/>
          </p:cNvSpPr>
          <p:nvPr/>
        </p:nvSpPr>
        <p:spPr>
          <a:xfrm>
            <a:off x="353379" y="2323501"/>
            <a:ext cx="411480" cy="365760"/>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32" name="Folded Corner 16">
            <a:extLst>
              <a:ext uri="{FF2B5EF4-FFF2-40B4-BE49-F238E27FC236}">
                <a16:creationId xmlns:a16="http://schemas.microsoft.com/office/drawing/2014/main" id="{28C42A9B-105E-4635-855A-CDCAFDAF79C4}"/>
              </a:ext>
            </a:extLst>
          </p:cNvPr>
          <p:cNvSpPr>
            <a:spLocks/>
          </p:cNvSpPr>
          <p:nvPr/>
        </p:nvSpPr>
        <p:spPr>
          <a:xfrm>
            <a:off x="911738" y="2446219"/>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33" name="TextBox 32">
            <a:extLst>
              <a:ext uri="{FF2B5EF4-FFF2-40B4-BE49-F238E27FC236}">
                <a16:creationId xmlns:a16="http://schemas.microsoft.com/office/drawing/2014/main" id="{A9FF37D8-ACD1-4C59-896B-870C751C649E}"/>
              </a:ext>
            </a:extLst>
          </p:cNvPr>
          <p:cNvSpPr txBox="1"/>
          <p:nvPr/>
        </p:nvSpPr>
        <p:spPr>
          <a:xfrm>
            <a:off x="74295" y="1749559"/>
            <a:ext cx="1723549" cy="369332"/>
          </a:xfrm>
          <a:prstGeom prst="rect">
            <a:avLst/>
          </a:prstGeom>
          <a:noFill/>
        </p:spPr>
        <p:txBody>
          <a:bodyPr wrap="none" rtlCol="0">
            <a:spAutoFit/>
          </a:bodyPr>
          <a:lstStyle/>
          <a:p>
            <a:r>
              <a:rPr lang="en-US" dirty="0"/>
              <a:t>Colors = Roles</a:t>
            </a:r>
          </a:p>
        </p:txBody>
      </p:sp>
      <p:sp>
        <p:nvSpPr>
          <p:cNvPr id="35" name="Folded Corner 15">
            <a:extLst>
              <a:ext uri="{FF2B5EF4-FFF2-40B4-BE49-F238E27FC236}">
                <a16:creationId xmlns:a16="http://schemas.microsoft.com/office/drawing/2014/main" id="{7BBAA27E-00AC-484C-B481-3E62F2606986}"/>
              </a:ext>
            </a:extLst>
          </p:cNvPr>
          <p:cNvSpPr>
            <a:spLocks/>
          </p:cNvSpPr>
          <p:nvPr/>
        </p:nvSpPr>
        <p:spPr>
          <a:xfrm>
            <a:off x="471001" y="2961613"/>
            <a:ext cx="411480" cy="365760"/>
          </a:xfrm>
          <a:prstGeom prst="foldedCorner">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37" name="Folded Corner 16">
            <a:extLst>
              <a:ext uri="{FF2B5EF4-FFF2-40B4-BE49-F238E27FC236}">
                <a16:creationId xmlns:a16="http://schemas.microsoft.com/office/drawing/2014/main" id="{E7A3406D-F3A7-41B2-AC07-0203F2788AB0}"/>
              </a:ext>
            </a:extLst>
          </p:cNvPr>
          <p:cNvSpPr>
            <a:spLocks/>
          </p:cNvSpPr>
          <p:nvPr/>
        </p:nvSpPr>
        <p:spPr>
          <a:xfrm>
            <a:off x="1084077" y="3144493"/>
            <a:ext cx="411480" cy="365760"/>
          </a:xfrm>
          <a:prstGeom prst="foldedCorner">
            <a:avLst/>
          </a:prstGeom>
          <a:solidFill>
            <a:srgbClr val="92D050"/>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39" name="Folded Corner 16">
            <a:extLst>
              <a:ext uri="{FF2B5EF4-FFF2-40B4-BE49-F238E27FC236}">
                <a16:creationId xmlns:a16="http://schemas.microsoft.com/office/drawing/2014/main" id="{AAFFB123-69E4-403C-96E5-5FD15226F30A}"/>
              </a:ext>
            </a:extLst>
          </p:cNvPr>
          <p:cNvSpPr>
            <a:spLocks/>
          </p:cNvSpPr>
          <p:nvPr/>
        </p:nvSpPr>
        <p:spPr>
          <a:xfrm>
            <a:off x="4391025" y="2961613"/>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41" name="Folded Corner 17">
            <a:extLst>
              <a:ext uri="{FF2B5EF4-FFF2-40B4-BE49-F238E27FC236}">
                <a16:creationId xmlns:a16="http://schemas.microsoft.com/office/drawing/2014/main" id="{3D153A75-8DD8-4ABA-9E81-5C7C29E9785A}"/>
              </a:ext>
            </a:extLst>
          </p:cNvPr>
          <p:cNvSpPr>
            <a:spLocks/>
          </p:cNvSpPr>
          <p:nvPr/>
        </p:nvSpPr>
        <p:spPr>
          <a:xfrm>
            <a:off x="4442266" y="3939694"/>
            <a:ext cx="411480" cy="365760"/>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43" name="Folded Corner 26">
            <a:extLst>
              <a:ext uri="{FF2B5EF4-FFF2-40B4-BE49-F238E27FC236}">
                <a16:creationId xmlns:a16="http://schemas.microsoft.com/office/drawing/2014/main" id="{C4ECBD69-0727-4531-87E3-216ABD437746}"/>
              </a:ext>
            </a:extLst>
          </p:cNvPr>
          <p:cNvSpPr>
            <a:spLocks/>
          </p:cNvSpPr>
          <p:nvPr/>
        </p:nvSpPr>
        <p:spPr>
          <a:xfrm>
            <a:off x="5685391" y="3936852"/>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45" name="Folded Corner 26">
            <a:extLst>
              <a:ext uri="{FF2B5EF4-FFF2-40B4-BE49-F238E27FC236}">
                <a16:creationId xmlns:a16="http://schemas.microsoft.com/office/drawing/2014/main" id="{CA7AAB32-90E5-40A1-834F-474825DF68D0}"/>
              </a:ext>
            </a:extLst>
          </p:cNvPr>
          <p:cNvSpPr>
            <a:spLocks/>
          </p:cNvSpPr>
          <p:nvPr/>
        </p:nvSpPr>
        <p:spPr>
          <a:xfrm>
            <a:off x="5695817" y="3260328"/>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47" name="Folded Corner 20">
            <a:extLst>
              <a:ext uri="{FF2B5EF4-FFF2-40B4-BE49-F238E27FC236}">
                <a16:creationId xmlns:a16="http://schemas.microsoft.com/office/drawing/2014/main" id="{32B63161-896A-454D-A76A-FED3ACC6E670}"/>
              </a:ext>
            </a:extLst>
          </p:cNvPr>
          <p:cNvSpPr>
            <a:spLocks/>
          </p:cNvSpPr>
          <p:nvPr/>
        </p:nvSpPr>
        <p:spPr>
          <a:xfrm>
            <a:off x="6863556" y="3657467"/>
            <a:ext cx="411480" cy="365760"/>
          </a:xfrm>
          <a:prstGeom prst="foldedCorner">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pPr>
            <a:endParaRPr lang="en-US" sz="1417" b="1">
              <a:solidFill>
                <a:srgbClr val="FFFFFF"/>
              </a:solidFill>
              <a:latin typeface="Arial"/>
            </a:endParaRPr>
          </a:p>
        </p:txBody>
      </p:sp>
      <p:sp>
        <p:nvSpPr>
          <p:cNvPr id="49" name="Folded Corner 20">
            <a:extLst>
              <a:ext uri="{FF2B5EF4-FFF2-40B4-BE49-F238E27FC236}">
                <a16:creationId xmlns:a16="http://schemas.microsoft.com/office/drawing/2014/main" id="{38381ECF-9385-4D97-9783-C20484A15BD3}"/>
              </a:ext>
            </a:extLst>
          </p:cNvPr>
          <p:cNvSpPr>
            <a:spLocks/>
          </p:cNvSpPr>
          <p:nvPr/>
        </p:nvSpPr>
        <p:spPr>
          <a:xfrm>
            <a:off x="7106441" y="4194217"/>
            <a:ext cx="411480" cy="365760"/>
          </a:xfrm>
          <a:prstGeom prst="foldedCorner">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pPr>
            <a:endParaRPr lang="en-US" sz="1417" b="1">
              <a:solidFill>
                <a:srgbClr val="FFFFFF"/>
              </a:solidFill>
              <a:latin typeface="Arial"/>
            </a:endParaRPr>
          </a:p>
        </p:txBody>
      </p:sp>
      <p:sp>
        <p:nvSpPr>
          <p:cNvPr id="51" name="Folded Corner 20">
            <a:extLst>
              <a:ext uri="{FF2B5EF4-FFF2-40B4-BE49-F238E27FC236}">
                <a16:creationId xmlns:a16="http://schemas.microsoft.com/office/drawing/2014/main" id="{F50B5539-D7E7-4BB4-B63B-E8AF23DC73C7}"/>
              </a:ext>
            </a:extLst>
          </p:cNvPr>
          <p:cNvSpPr>
            <a:spLocks/>
          </p:cNvSpPr>
          <p:nvPr/>
        </p:nvSpPr>
        <p:spPr>
          <a:xfrm>
            <a:off x="9247187" y="4028307"/>
            <a:ext cx="411480" cy="365760"/>
          </a:xfrm>
          <a:prstGeom prst="foldedCorner">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pPr>
            <a:endParaRPr lang="en-US" sz="1417" b="1">
              <a:solidFill>
                <a:srgbClr val="FFFFFF"/>
              </a:solidFill>
              <a:latin typeface="Arial"/>
            </a:endParaRPr>
          </a:p>
        </p:txBody>
      </p:sp>
      <p:sp>
        <p:nvSpPr>
          <p:cNvPr id="53" name="Folded Corner 20">
            <a:extLst>
              <a:ext uri="{FF2B5EF4-FFF2-40B4-BE49-F238E27FC236}">
                <a16:creationId xmlns:a16="http://schemas.microsoft.com/office/drawing/2014/main" id="{919CEA84-BE59-4172-97A8-E62BE542C7A5}"/>
              </a:ext>
            </a:extLst>
          </p:cNvPr>
          <p:cNvSpPr>
            <a:spLocks/>
          </p:cNvSpPr>
          <p:nvPr/>
        </p:nvSpPr>
        <p:spPr>
          <a:xfrm>
            <a:off x="8377855" y="3312463"/>
            <a:ext cx="411480" cy="365760"/>
          </a:xfrm>
          <a:prstGeom prst="foldedCorner">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pPr>
            <a:endParaRPr lang="en-US" sz="1417" b="1">
              <a:solidFill>
                <a:srgbClr val="FFFFFF"/>
              </a:solidFill>
              <a:latin typeface="Arial"/>
            </a:endParaRPr>
          </a:p>
        </p:txBody>
      </p:sp>
      <p:sp>
        <p:nvSpPr>
          <p:cNvPr id="55" name="Folded Corner 20">
            <a:extLst>
              <a:ext uri="{FF2B5EF4-FFF2-40B4-BE49-F238E27FC236}">
                <a16:creationId xmlns:a16="http://schemas.microsoft.com/office/drawing/2014/main" id="{17127E49-D2EC-48C9-9E0D-DE96017E12FC}"/>
              </a:ext>
            </a:extLst>
          </p:cNvPr>
          <p:cNvSpPr>
            <a:spLocks/>
          </p:cNvSpPr>
          <p:nvPr/>
        </p:nvSpPr>
        <p:spPr>
          <a:xfrm>
            <a:off x="8421042" y="4568364"/>
            <a:ext cx="411480" cy="365760"/>
          </a:xfrm>
          <a:prstGeom prst="foldedCorner">
            <a:avLst/>
          </a:pr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pPr>
            <a:endParaRPr lang="en-US" sz="1417" b="1">
              <a:solidFill>
                <a:srgbClr val="FFFFFF"/>
              </a:solidFill>
              <a:latin typeface="Arial"/>
            </a:endParaRPr>
          </a:p>
        </p:txBody>
      </p:sp>
      <p:sp>
        <p:nvSpPr>
          <p:cNvPr id="57" name="Folded Corner 27">
            <a:extLst>
              <a:ext uri="{FF2B5EF4-FFF2-40B4-BE49-F238E27FC236}">
                <a16:creationId xmlns:a16="http://schemas.microsoft.com/office/drawing/2014/main" id="{43B76512-A106-446E-88EC-E26A828FC965}"/>
              </a:ext>
            </a:extLst>
          </p:cNvPr>
          <p:cNvSpPr>
            <a:spLocks/>
          </p:cNvSpPr>
          <p:nvPr/>
        </p:nvSpPr>
        <p:spPr>
          <a:xfrm>
            <a:off x="8414184" y="4075933"/>
            <a:ext cx="411480" cy="365760"/>
          </a:xfrm>
          <a:prstGeom prst="foldedCorner">
            <a:avLst/>
          </a:prstGeom>
          <a:solidFill>
            <a:srgbClr val="FFFF99"/>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59" name="Folded Corner 15">
            <a:extLst>
              <a:ext uri="{FF2B5EF4-FFF2-40B4-BE49-F238E27FC236}">
                <a16:creationId xmlns:a16="http://schemas.microsoft.com/office/drawing/2014/main" id="{D7793FB4-6D0D-46F1-8535-7573C666F26C}"/>
              </a:ext>
            </a:extLst>
          </p:cNvPr>
          <p:cNvSpPr>
            <a:spLocks/>
          </p:cNvSpPr>
          <p:nvPr/>
        </p:nvSpPr>
        <p:spPr>
          <a:xfrm>
            <a:off x="570164" y="4386790"/>
            <a:ext cx="1387390" cy="1115652"/>
          </a:xfrm>
          <a:prstGeom prst="foldedCorner">
            <a:avLst/>
          </a:prstGeom>
          <a:solidFill>
            <a:schemeClr val="accent2">
              <a:lumMod val="60000"/>
              <a:lumOff val="40000"/>
            </a:schemeClr>
          </a:solidFill>
          <a:ln>
            <a:noFill/>
          </a:ln>
        </p:spPr>
        <p:style>
          <a:lnRef idx="1">
            <a:schemeClr val="accent2"/>
          </a:lnRef>
          <a:fillRef idx="3">
            <a:schemeClr val="accent2"/>
          </a:fillRef>
          <a:effectRef idx="2">
            <a:schemeClr val="accent2"/>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1970" eaLnBrk="0" fontAlgn="base" hangingPunct="0">
              <a:spcBef>
                <a:spcPct val="0"/>
              </a:spcBef>
              <a:spcAft>
                <a:spcPct val="0"/>
              </a:spcAft>
              <a:defRPr/>
            </a:pPr>
            <a:endParaRPr lang="en-US" sz="1417" b="1">
              <a:solidFill>
                <a:srgbClr val="FFFFFF"/>
              </a:solidFill>
              <a:latin typeface="Arial"/>
            </a:endParaRPr>
          </a:p>
        </p:txBody>
      </p:sp>
      <p:sp>
        <p:nvSpPr>
          <p:cNvPr id="67" name="TextBox 66">
            <a:extLst>
              <a:ext uri="{FF2B5EF4-FFF2-40B4-BE49-F238E27FC236}">
                <a16:creationId xmlns:a16="http://schemas.microsoft.com/office/drawing/2014/main" id="{227886DA-C253-41FE-9F81-DF962E477F24}"/>
              </a:ext>
            </a:extLst>
          </p:cNvPr>
          <p:cNvSpPr txBox="1"/>
          <p:nvPr/>
        </p:nvSpPr>
        <p:spPr>
          <a:xfrm>
            <a:off x="743623" y="4477323"/>
            <a:ext cx="1007007" cy="369332"/>
          </a:xfrm>
          <a:prstGeom prst="rect">
            <a:avLst/>
          </a:prstGeom>
          <a:noFill/>
        </p:spPr>
        <p:txBody>
          <a:bodyPr wrap="none" rtlCol="0">
            <a:spAutoFit/>
          </a:bodyPr>
          <a:lstStyle/>
          <a:p>
            <a:r>
              <a:rPr lang="en-US" i="1" dirty="0"/>
              <a:t>Activity</a:t>
            </a:r>
          </a:p>
        </p:txBody>
      </p:sp>
      <p:sp>
        <p:nvSpPr>
          <p:cNvPr id="69" name="TextBox 68">
            <a:extLst>
              <a:ext uri="{FF2B5EF4-FFF2-40B4-BE49-F238E27FC236}">
                <a16:creationId xmlns:a16="http://schemas.microsoft.com/office/drawing/2014/main" id="{E9831413-B52B-4797-BF42-6697479F90A1}"/>
              </a:ext>
            </a:extLst>
          </p:cNvPr>
          <p:cNvSpPr txBox="1"/>
          <p:nvPr/>
        </p:nvSpPr>
        <p:spPr>
          <a:xfrm>
            <a:off x="182725" y="3784235"/>
            <a:ext cx="2488731" cy="369332"/>
          </a:xfrm>
          <a:prstGeom prst="rect">
            <a:avLst/>
          </a:prstGeom>
          <a:noFill/>
        </p:spPr>
        <p:txBody>
          <a:bodyPr wrap="square" rtlCol="0">
            <a:spAutoFit/>
          </a:bodyPr>
          <a:lstStyle/>
          <a:p>
            <a:r>
              <a:rPr lang="en-US" dirty="0"/>
              <a:t>Card = details</a:t>
            </a:r>
          </a:p>
        </p:txBody>
      </p:sp>
      <p:sp>
        <p:nvSpPr>
          <p:cNvPr id="71" name="TextBox 70">
            <a:extLst>
              <a:ext uri="{FF2B5EF4-FFF2-40B4-BE49-F238E27FC236}">
                <a16:creationId xmlns:a16="http://schemas.microsoft.com/office/drawing/2014/main" id="{F8CADA6F-0CB8-4750-AD5F-535DC144FC48}"/>
              </a:ext>
            </a:extLst>
          </p:cNvPr>
          <p:cNvSpPr txBox="1"/>
          <p:nvPr/>
        </p:nvSpPr>
        <p:spPr>
          <a:xfrm>
            <a:off x="512643" y="5179761"/>
            <a:ext cx="683200" cy="369332"/>
          </a:xfrm>
          <a:prstGeom prst="rect">
            <a:avLst/>
          </a:prstGeom>
          <a:noFill/>
        </p:spPr>
        <p:txBody>
          <a:bodyPr wrap="none" rtlCol="0">
            <a:spAutoFit/>
          </a:bodyPr>
          <a:lstStyle/>
          <a:p>
            <a:r>
              <a:rPr lang="en-US" dirty="0"/>
              <a:t>Start</a:t>
            </a:r>
          </a:p>
        </p:txBody>
      </p:sp>
      <p:sp>
        <p:nvSpPr>
          <p:cNvPr id="73" name="TextBox 72">
            <a:extLst>
              <a:ext uri="{FF2B5EF4-FFF2-40B4-BE49-F238E27FC236}">
                <a16:creationId xmlns:a16="http://schemas.microsoft.com/office/drawing/2014/main" id="{D16288A8-6A7E-4C5E-B7C9-AD684C60B0DA}"/>
              </a:ext>
            </a:extLst>
          </p:cNvPr>
          <p:cNvSpPr txBox="1"/>
          <p:nvPr/>
        </p:nvSpPr>
        <p:spPr>
          <a:xfrm>
            <a:off x="1210144" y="5179761"/>
            <a:ext cx="1292511" cy="369332"/>
          </a:xfrm>
          <a:prstGeom prst="rect">
            <a:avLst/>
          </a:prstGeom>
          <a:noFill/>
        </p:spPr>
        <p:txBody>
          <a:bodyPr wrap="square" rtlCol="0">
            <a:spAutoFit/>
          </a:bodyPr>
          <a:lstStyle/>
          <a:p>
            <a:r>
              <a:rPr lang="en-US" dirty="0"/>
              <a:t>Finish</a:t>
            </a:r>
          </a:p>
        </p:txBody>
      </p:sp>
      <p:sp>
        <p:nvSpPr>
          <p:cNvPr id="75" name="TextBox 74">
            <a:extLst>
              <a:ext uri="{FF2B5EF4-FFF2-40B4-BE49-F238E27FC236}">
                <a16:creationId xmlns:a16="http://schemas.microsoft.com/office/drawing/2014/main" id="{74643B0C-5663-4C16-95C9-FC488F5D8EDD}"/>
              </a:ext>
            </a:extLst>
          </p:cNvPr>
          <p:cNvSpPr txBox="1"/>
          <p:nvPr/>
        </p:nvSpPr>
        <p:spPr>
          <a:xfrm>
            <a:off x="954734" y="4865096"/>
            <a:ext cx="1957251" cy="338554"/>
          </a:xfrm>
          <a:prstGeom prst="rect">
            <a:avLst/>
          </a:prstGeom>
          <a:noFill/>
        </p:spPr>
        <p:txBody>
          <a:bodyPr wrap="square" rtlCol="0">
            <a:spAutoFit/>
          </a:bodyPr>
          <a:lstStyle/>
          <a:p>
            <a:r>
              <a:rPr lang="en-US" sz="1600" dirty="0"/>
              <a:t>Effort</a:t>
            </a:r>
            <a:endParaRPr lang="en-US" sz="1200" dirty="0"/>
          </a:p>
        </p:txBody>
      </p:sp>
    </p:spTree>
    <p:extLst>
      <p:ext uri="{BB962C8B-B14F-4D97-AF65-F5344CB8AC3E}">
        <p14:creationId xmlns:p14="http://schemas.microsoft.com/office/powerpoint/2010/main" val="2546821954"/>
      </p:ext>
    </p:extLst>
  </p:cSld>
  <p:clrMapOvr>
    <a:masterClrMapping/>
  </p:clrMapOvr>
  <mc:AlternateContent xmlns:mc="http://schemas.openxmlformats.org/markup-compatibility/2006" xmlns:p14="http://schemas.microsoft.com/office/powerpoint/2010/main">
    <mc:Choice Requires="p14">
      <p:transition spd="slow" p14:dur="2000" advTm="72147"/>
    </mc:Choice>
    <mc:Fallback xmlns="">
      <p:transition spd="slow" advTm="7214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1.4"/>
</p:tagLst>
</file>

<file path=ppt/theme/theme1.xml><?xml version="1.0" encoding="utf-8"?>
<a:theme xmlns:a="http://schemas.openxmlformats.org/drawingml/2006/main" name="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ustom 4">
      <a:majorFont>
        <a:latin typeface="Helveica"/>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1645</TotalTime>
  <Words>2881</Words>
  <Application>Microsoft Office PowerPoint</Application>
  <PresentationFormat>Widescreen</PresentationFormat>
  <Paragraphs>301</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Century Gothic</vt:lpstr>
      <vt:lpstr>DDG_ProximaNova</vt:lpstr>
      <vt:lpstr>Helveica</vt:lpstr>
      <vt:lpstr>Ink Free</vt:lpstr>
      <vt:lpstr>Wingdings</vt:lpstr>
      <vt:lpstr>Office Theme</vt:lpstr>
      <vt:lpstr>Value Stream Mapping</vt:lpstr>
      <vt:lpstr>Key Idea: Systems Thinking</vt:lpstr>
      <vt:lpstr>Key Idea: Identify and Eliminate Waste</vt:lpstr>
      <vt:lpstr>Key Idea: Implement Counter-measures</vt:lpstr>
      <vt:lpstr>A full value stream example…</vt:lpstr>
      <vt:lpstr>Let’s Run a Value Stream Mapping Session!</vt:lpstr>
      <vt:lpstr>Step 1: Pick the Feature (5 Rs)</vt:lpstr>
      <vt:lpstr>Step 2: Identify the Value Stream People</vt:lpstr>
      <vt:lpstr>Step 3: Place activities on timeline</vt:lpstr>
      <vt:lpstr>Step 3: Place activities on timeline</vt:lpstr>
      <vt:lpstr>Step 4: “The Conversation”</vt:lpstr>
      <vt:lpstr>Step 5: Identify the wastes</vt:lpstr>
      <vt:lpstr>Step 6: Prioritize Waste</vt:lpstr>
      <vt:lpstr>Step 7: Countermeasure Brainstorm</vt:lpstr>
      <vt:lpstr>Step 8: Baby Steps</vt:lpstr>
      <vt:lpstr>Step 9: Repeat!</vt:lpstr>
      <vt:lpstr>Re-creating this virtually: </vt:lpstr>
      <vt:lpstr>How can I help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Stream Mapping</dc:title>
  <dc:creator>Paula P Thrasher</dc:creator>
  <cp:lastModifiedBy>Paula P Thrasher</cp:lastModifiedBy>
  <cp:revision>22</cp:revision>
  <cp:lastPrinted>2020-09-30T18:02:55Z</cp:lastPrinted>
  <dcterms:created xsi:type="dcterms:W3CDTF">2020-09-30T16:31:12Z</dcterms:created>
  <dcterms:modified xsi:type="dcterms:W3CDTF">2020-10-01T19:57:28Z</dcterms:modified>
</cp:coreProperties>
</file>